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
      <p:font typeface="Varela Round"/>
      <p:regular r:id="rId30"/>
    </p:embeddedFont>
    <p:embeddedFont>
      <p:font typeface="Proxima Nova Extrabold"/>
      <p:bold r:id="rId31"/>
    </p:embeddedFont>
    <p:embeddedFont>
      <p:font typeface="Proxima Nova Semibold"/>
      <p:regular r:id="rId32"/>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7546AA-F087-402A-87F1-9C826A96480C}">
  <a:tblStyle styleId="{857546AA-F087-402A-87F1-9C826A96480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Extrabold-bold.fntdata"/><Relationship Id="rId30" Type="http://schemas.openxmlformats.org/officeDocument/2006/relationships/font" Target="fonts/VarelaRound-regular.fntdata"/><Relationship Id="rId11" Type="http://schemas.openxmlformats.org/officeDocument/2006/relationships/slide" Target="slides/slide6.xml"/><Relationship Id="rId33" Type="http://schemas.openxmlformats.org/officeDocument/2006/relationships/font" Target="fonts/ProximaNovaSemibold-bold.fntdata"/><Relationship Id="rId10" Type="http://schemas.openxmlformats.org/officeDocument/2006/relationships/slide" Target="slides/slide5.xml"/><Relationship Id="rId32" Type="http://schemas.openxmlformats.org/officeDocument/2006/relationships/font" Target="fonts/ProximaNovaSemibold-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oximaNova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wildfly/wildfl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pring.io/spring/docs/3.0.0.M3/reference/html/ch04s04.html#beans-factory-scopes-singleton" TargetMode="External"/><Relationship Id="rId3" Type="http://schemas.openxmlformats.org/officeDocument/2006/relationships/hyperlink" Target="https://docs.spring.io/spring/docs/3.0.0.M3/reference/html/ch04s04.html#beans-factory-scopes-prototype" TargetMode="External"/><Relationship Id="rId4" Type="http://schemas.openxmlformats.org/officeDocument/2006/relationships/hyperlink" Target="https://docs.spring.io/spring/docs/3.0.0.M3/reference/html/ch04s04.html#beans-factory-scopes-request" TargetMode="External"/><Relationship Id="rId5" Type="http://schemas.openxmlformats.org/officeDocument/2006/relationships/hyperlink" Target="https://docs.spring.io/spring/docs/3.0.0.M3/reference/html/ch04s04.html#beans-factory-scopes-global-session" TargetMode="External"/><Relationship Id="rId6" Type="http://schemas.openxmlformats.org/officeDocument/2006/relationships/hyperlink" Target="https://docs.spring.io/spring/docs/3.0.0.M3/reference/html/ch04s04.html#beans-factory-scopes-global-sessio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Shape 1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en" sz="1150">
                <a:solidFill>
                  <a:schemeClr val="dk1"/>
                </a:solidFill>
                <a:latin typeface="Verdana"/>
                <a:ea typeface="Verdana"/>
                <a:cs typeface="Verdana"/>
                <a:sym typeface="Verdana"/>
              </a:rPr>
              <a:t>@PostConstruct</a:t>
            </a:r>
            <a:r>
              <a:rPr lang="en" sz="1150">
                <a:solidFill>
                  <a:schemeClr val="dk1"/>
                </a:solidFill>
                <a:highlight>
                  <a:srgbClr val="FFFFFF"/>
                </a:highlight>
                <a:latin typeface="Verdana"/>
                <a:ea typeface="Verdana"/>
                <a:cs typeface="Verdana"/>
                <a:sym typeface="Verdana"/>
              </a:rPr>
              <a:t> / </a:t>
            </a:r>
            <a:r>
              <a:rPr lang="en" sz="1150">
                <a:solidFill>
                  <a:schemeClr val="dk1"/>
                </a:solidFill>
                <a:latin typeface="Verdana"/>
                <a:ea typeface="Verdana"/>
                <a:cs typeface="Verdana"/>
                <a:sym typeface="Verdana"/>
              </a:rPr>
              <a:t>@PreDestroy</a:t>
            </a:r>
            <a:endParaRPr sz="1400"/>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Shape 11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Shape 12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Create stand-alone Spring applications</a:t>
            </a:r>
            <a:endParaRPr b="0" i="0" sz="1100" u="none" cap="none" strike="noStrike">
              <a:solidFill>
                <a:srgbClr val="34302D"/>
              </a:solidFill>
              <a:latin typeface="Varela Round"/>
              <a:ea typeface="Varela Round"/>
              <a:cs typeface="Varela Round"/>
              <a:sym typeface="Varela Round"/>
            </a:endParaRPr>
          </a:p>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Embed Tomcat, Jetty or Undertow directly (no need to deploy WAR files)</a:t>
            </a:r>
            <a:endParaRPr b="0" i="0" sz="1100" u="none" cap="none" strike="noStrike">
              <a:solidFill>
                <a:srgbClr val="34302D"/>
              </a:solidFill>
              <a:latin typeface="Varela Round"/>
              <a:ea typeface="Varela Round"/>
              <a:cs typeface="Varela Round"/>
              <a:sym typeface="Varela Round"/>
            </a:endParaRPr>
          </a:p>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Provide opinionated 'starter' POMs to simplify your Maven configuration</a:t>
            </a:r>
            <a:endParaRPr b="0" i="0" sz="1100" u="none" cap="none" strike="noStrike">
              <a:solidFill>
                <a:srgbClr val="34302D"/>
              </a:solidFill>
              <a:latin typeface="Varela Round"/>
              <a:ea typeface="Varela Round"/>
              <a:cs typeface="Varela Round"/>
              <a:sym typeface="Varela Round"/>
            </a:endParaRPr>
          </a:p>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Automatically configure Spring whenever possible</a:t>
            </a:r>
            <a:endParaRPr b="0" i="0" sz="1100" u="none" cap="none" strike="noStrike">
              <a:solidFill>
                <a:srgbClr val="34302D"/>
              </a:solidFill>
              <a:latin typeface="Varela Round"/>
              <a:ea typeface="Varela Round"/>
              <a:cs typeface="Varela Round"/>
              <a:sym typeface="Varela Round"/>
            </a:endParaRPr>
          </a:p>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Provide production-ready features such as metrics, health checks and externalized configuration</a:t>
            </a:r>
            <a:endParaRPr b="0" i="0" sz="1100" u="none" cap="none" strike="noStrike">
              <a:solidFill>
                <a:srgbClr val="34302D"/>
              </a:solidFill>
              <a:latin typeface="Varela Round"/>
              <a:ea typeface="Varela Round"/>
              <a:cs typeface="Varela Round"/>
              <a:sym typeface="Varela Round"/>
            </a:endParaRPr>
          </a:p>
          <a:p>
            <a:pPr indent="-298450" lvl="0" marL="698500" marR="0" rtl="0" algn="l">
              <a:lnSpc>
                <a:spcPct val="142857"/>
              </a:lnSpc>
              <a:spcBef>
                <a:spcPts val="0"/>
              </a:spcBef>
              <a:spcAft>
                <a:spcPts val="0"/>
              </a:spcAft>
              <a:buClr>
                <a:srgbClr val="34302D"/>
              </a:buClr>
              <a:buSzPts val="1100"/>
              <a:buFont typeface="Varela Round"/>
              <a:buChar char="●"/>
            </a:pPr>
            <a:r>
              <a:rPr b="0" i="0" lang="en" sz="1100" u="none" cap="none" strike="noStrike">
                <a:solidFill>
                  <a:srgbClr val="34302D"/>
                </a:solidFill>
                <a:latin typeface="Varela Round"/>
                <a:ea typeface="Varela Round"/>
                <a:cs typeface="Varela Round"/>
                <a:sym typeface="Varela Round"/>
              </a:rPr>
              <a:t>Absolutely </a:t>
            </a:r>
            <a:r>
              <a:rPr b="1" i="0" lang="en" sz="1100" u="none" cap="none" strike="noStrike">
                <a:solidFill>
                  <a:srgbClr val="34302D"/>
                </a:solidFill>
                <a:latin typeface="Varela Round"/>
                <a:ea typeface="Varela Round"/>
                <a:cs typeface="Varela Round"/>
                <a:sym typeface="Varela Round"/>
              </a:rPr>
              <a:t>no code generation</a:t>
            </a:r>
            <a:r>
              <a:rPr b="0" i="0" lang="en" sz="1100" u="none" cap="none" strike="noStrike">
                <a:solidFill>
                  <a:srgbClr val="34302D"/>
                </a:solidFill>
                <a:latin typeface="Varela Round"/>
                <a:ea typeface="Varela Round"/>
                <a:cs typeface="Varela Round"/>
                <a:sym typeface="Varela Round"/>
              </a:rPr>
              <a:t> and </a:t>
            </a:r>
            <a:r>
              <a:rPr b="1" i="0" lang="en" sz="1100" u="none" cap="none" strike="noStrike">
                <a:solidFill>
                  <a:srgbClr val="34302D"/>
                </a:solidFill>
                <a:latin typeface="Varela Round"/>
                <a:ea typeface="Varela Round"/>
                <a:cs typeface="Varela Round"/>
                <a:sym typeface="Varela Round"/>
              </a:rPr>
              <a:t>no requirement for XML</a:t>
            </a:r>
            <a:r>
              <a:rPr b="0" i="0" lang="en" sz="1100" u="none" cap="none" strike="noStrike">
                <a:solidFill>
                  <a:srgbClr val="34302D"/>
                </a:solidFill>
                <a:latin typeface="Varela Round"/>
                <a:ea typeface="Varela Round"/>
                <a:cs typeface="Varela Round"/>
                <a:sym typeface="Varela Round"/>
              </a:rPr>
              <a:t> configuration</a:t>
            </a:r>
            <a:endParaRPr b="0" i="0" sz="1100" u="none" cap="none" strike="noStrike">
              <a:solidFill>
                <a:srgbClr val="34302D"/>
              </a:solidFill>
              <a:latin typeface="Varela Round"/>
              <a:ea typeface="Varela Round"/>
              <a:cs typeface="Varela Round"/>
              <a:sym typeface="Varela Round"/>
            </a:endParaRPr>
          </a:p>
          <a:p>
            <a:pPr indent="0" lvl="0" marL="0" marR="0" rtl="0" algn="l">
              <a:lnSpc>
                <a:spcPct val="100000"/>
              </a:lnSpc>
              <a:spcBef>
                <a:spcPts val="8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Shape 13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Shape 1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Apache Tomcat - Apache Foundation</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Jetty - Eclipse OSS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Netty - </a:t>
            </a:r>
            <a:r>
              <a:rPr b="0" i="0" lang="en" sz="1100" u="none" cap="none" strike="noStrike">
                <a:solidFill>
                  <a:srgbClr val="222222"/>
                </a:solidFill>
                <a:highlight>
                  <a:srgbClr val="FFFFFF"/>
                </a:highlight>
                <a:latin typeface="Arial"/>
                <a:ea typeface="Arial"/>
                <a:cs typeface="Arial"/>
                <a:sym typeface="Arial"/>
              </a:rPr>
              <a:t> Originally developed by JBoss, Netty is now developed and maintained by the Netty Project Community</a:t>
            </a:r>
            <a:endParaRPr b="0" i="0" sz="1100" u="none" cap="none" strike="noStrike">
              <a:solidFill>
                <a:srgbClr val="222222"/>
              </a:solidFill>
              <a:highlight>
                <a:srgbClr val="FFFFFF"/>
              </a:highlight>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Undertow - Undertow is sponsored by JBoss and is the default web server in the </a:t>
            </a:r>
            <a:r>
              <a:rPr b="0" i="0" lang="en" sz="1100" u="sng" cap="none" strike="noStrike">
                <a:solidFill>
                  <a:schemeClr val="hlink"/>
                </a:solidFill>
                <a:latin typeface="Arial"/>
                <a:ea typeface="Arial"/>
                <a:cs typeface="Arial"/>
                <a:sym typeface="Arial"/>
                <a:hlinkClick r:id="rId2"/>
              </a:rPr>
              <a:t>Wildfly Application Server</a:t>
            </a:r>
            <a:r>
              <a:rPr b="0" i="0" lang="en" sz="1100" u="none" cap="none" strike="noStrike">
                <a:solidFill>
                  <a:srgbClr val="000000"/>
                </a:solidFill>
                <a:latin typeface="Arial"/>
                <a:ea typeface="Arial"/>
                <a:cs typeface="Arial"/>
                <a:sym typeface="Arial"/>
              </a:rPr>
              <a:t>, Redhat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Shape 14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Throughput tests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Shape 1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Memory usage tests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Memory usage tests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Shape 1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BOM (bill of materials)	-&gt; dependency management ("nearest definition", "dependency mediation")</a:t>
            </a:r>
            <a:endParaRPr b="0" i="0" sz="950" u="none" cap="none" strike="noStrike">
              <a:solidFill>
                <a:srgbClr val="222222"/>
              </a:solidFill>
              <a:highlight>
                <a:srgbClr val="FFFFFF"/>
              </a:highlight>
              <a:latin typeface="Arial"/>
              <a:ea typeface="Arial"/>
              <a:cs typeface="Arial"/>
              <a:sym typeface="Arial"/>
            </a:endParaRPr>
          </a:p>
          <a:p>
            <a:pPr indent="457200" lvl="0" marL="91440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-&gt; dependency management node or parent (case of spring boot)</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A -&gt; B -&gt; C -&gt; D 1.4</a:t>
            </a:r>
            <a:r>
              <a:rPr b="1" i="0" lang="en" sz="1100" u="none" cap="none" strike="noStrike">
                <a:solidFill>
                  <a:srgbClr val="000000"/>
                </a:solidFill>
                <a:highlight>
                  <a:srgbClr val="FFFFFF"/>
                </a:highlight>
                <a:latin typeface="Arial"/>
                <a:ea typeface="Arial"/>
                <a:cs typeface="Arial"/>
                <a:sym typeface="Arial"/>
              </a:rPr>
              <a:t>  </a:t>
            </a:r>
            <a:r>
              <a:rPr b="1" i="0" lang="en" sz="1100" u="none" cap="none" strike="noStrike">
                <a:solidFill>
                  <a:srgbClr val="000000"/>
                </a:solidFill>
                <a:latin typeface="Arial"/>
                <a:ea typeface="Arial"/>
                <a:cs typeface="Arial"/>
                <a:sym typeface="Arial"/>
              </a:rPr>
              <a:t>and  A -&gt; E -&gt; D 1.0;</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Artifact </a:t>
            </a:r>
            <a:r>
              <a:rPr b="0" i="1" lang="en" sz="1100" u="none" cap="none" strike="noStrike">
                <a:solidFill>
                  <a:srgbClr val="000000"/>
                </a:solidFill>
                <a:highlight>
                  <a:srgbClr val="FFFFFF"/>
                </a:highlight>
                <a:latin typeface="Arial"/>
                <a:ea typeface="Arial"/>
                <a:cs typeface="Arial"/>
                <a:sym typeface="Arial"/>
              </a:rPr>
              <a:t>D</a:t>
            </a:r>
            <a:r>
              <a:rPr b="0" i="0" lang="en" sz="1100" u="none" cap="none" strike="noStrike">
                <a:solidFill>
                  <a:srgbClr val="000000"/>
                </a:solidFill>
                <a:highlight>
                  <a:srgbClr val="FFFFFF"/>
                </a:highlight>
                <a:latin typeface="Arial"/>
                <a:ea typeface="Arial"/>
                <a:cs typeface="Arial"/>
                <a:sym typeface="Arial"/>
              </a:rPr>
              <a:t> 1.0 will be used in the build of </a:t>
            </a:r>
            <a:r>
              <a:rPr b="0" i="1" lang="en" sz="1100" u="none" cap="none" strike="noStrike">
                <a:solidFill>
                  <a:srgbClr val="000000"/>
                </a:solidFill>
                <a:highlight>
                  <a:srgbClr val="FFFFFF"/>
                </a:highlight>
                <a:latin typeface="Arial"/>
                <a:ea typeface="Arial"/>
                <a:cs typeface="Arial"/>
                <a:sym typeface="Arial"/>
              </a:rPr>
              <a:t>A</a:t>
            </a:r>
            <a:r>
              <a:rPr b="0" i="0" lang="en" sz="1100" u="none" cap="none" strike="noStrike">
                <a:solidFill>
                  <a:srgbClr val="000000"/>
                </a:solidFill>
                <a:highlight>
                  <a:srgbClr val="FFFFFF"/>
                </a:highlight>
                <a:latin typeface="Arial"/>
                <a:ea typeface="Arial"/>
                <a:cs typeface="Arial"/>
                <a:sym typeface="Arial"/>
              </a:rPr>
              <a:t> project because the path through </a:t>
            </a:r>
            <a:r>
              <a:rPr b="0" i="1" lang="en" sz="1100" u="none" cap="none" strike="noStrike">
                <a:solidFill>
                  <a:srgbClr val="000000"/>
                </a:solidFill>
                <a:highlight>
                  <a:srgbClr val="FFFFFF"/>
                </a:highlight>
                <a:latin typeface="Arial"/>
                <a:ea typeface="Arial"/>
                <a:cs typeface="Arial"/>
                <a:sym typeface="Arial"/>
              </a:rPr>
              <a:t>E</a:t>
            </a:r>
            <a:r>
              <a:rPr b="0" i="0" lang="en" sz="1100" u="none" cap="none" strike="noStrike">
                <a:solidFill>
                  <a:srgbClr val="000000"/>
                </a:solidFill>
                <a:highlight>
                  <a:srgbClr val="FFFFFF"/>
                </a:highlight>
                <a:latin typeface="Arial"/>
                <a:ea typeface="Arial"/>
                <a:cs typeface="Arial"/>
                <a:sym typeface="Arial"/>
              </a:rPr>
              <a:t> is shorter.</a:t>
            </a:r>
            <a:endParaRPr b="1"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Shape 17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Shape 5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000" u="none" cap="none" strike="noStrike">
                <a:solidFill>
                  <a:srgbClr val="34302D"/>
                </a:solidFill>
                <a:highlight>
                  <a:srgbClr val="FFFFFF"/>
                </a:highlight>
                <a:latin typeface="Varela Round"/>
                <a:ea typeface="Varela Round"/>
                <a:cs typeface="Varela Round"/>
                <a:sym typeface="Varela Round"/>
              </a:rPr>
              <a:t>The Spring Framework is divided into modules. Applications can choose which modules they need. At the heart are the modules of the core container, including a configuration model and a dependency injection mechanism. Beyond that, the Spring Framework provides foundational support for different application architectures, including messaging, transactional data and persistence, and web. It also includes the Servlet-based Spring MVC web framework and, in parallel, the Spring WebFlux reactive web framework.</a:t>
            </a:r>
            <a:endParaRPr b="0" i="0" sz="10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Shape 18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Shape 6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33333"/>
              </a:lnSpc>
              <a:spcBef>
                <a:spcPts val="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Library vs Framework: IoC</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chemeClr val="dk1"/>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The advantages of this architecture are:</a:t>
            </a:r>
            <a:endParaRPr b="0" i="0" sz="1100" u="none" cap="none" strike="noStrike">
              <a:solidFill>
                <a:srgbClr val="000000"/>
              </a:solidFill>
              <a:highlight>
                <a:srgbClr val="FFFFFF"/>
              </a:highlight>
              <a:latin typeface="Arial"/>
              <a:ea typeface="Arial"/>
              <a:cs typeface="Arial"/>
              <a:sym typeface="Arial"/>
            </a:endParaRPr>
          </a:p>
          <a:p>
            <a:pPr indent="-298450" lvl="0" marL="457200" marR="0" rtl="0" algn="l">
              <a:lnSpc>
                <a:spcPct val="115000"/>
              </a:lnSpc>
              <a:spcBef>
                <a:spcPts val="800"/>
              </a:spcBef>
              <a:spcAft>
                <a:spcPts val="0"/>
              </a:spcAft>
              <a:buClr>
                <a:srgbClr val="000000"/>
              </a:buClr>
              <a:buSzPts val="1100"/>
              <a:buFont typeface="Arial"/>
              <a:buChar char="●"/>
            </a:pPr>
            <a:r>
              <a:rPr b="0" i="0" lang="en" sz="1100" u="none" cap="none" strike="noStrike">
                <a:solidFill>
                  <a:srgbClr val="000000"/>
                </a:solidFill>
                <a:highlight>
                  <a:srgbClr val="FFFFFF"/>
                </a:highlight>
                <a:latin typeface="Arial"/>
                <a:ea typeface="Arial"/>
                <a:cs typeface="Arial"/>
                <a:sym typeface="Arial"/>
              </a:rPr>
              <a:t>decoupling the execution of a task from its implementation</a:t>
            </a:r>
            <a:endParaRPr b="0" i="0" sz="1100" u="none" cap="none" strike="noStrike">
              <a:solidFill>
                <a:srgbClr val="000000"/>
              </a:solidFill>
              <a:highlight>
                <a:srgbClr val="FFFFFF"/>
              </a:highlight>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highlight>
                  <a:srgbClr val="FFFFFF"/>
                </a:highlight>
                <a:latin typeface="Arial"/>
                <a:ea typeface="Arial"/>
                <a:cs typeface="Arial"/>
                <a:sym typeface="Arial"/>
              </a:rPr>
              <a:t>making it easier to switch between different implementations</a:t>
            </a:r>
            <a:endParaRPr b="0" i="0" sz="1100" u="none" cap="none" strike="noStrike">
              <a:solidFill>
                <a:srgbClr val="000000"/>
              </a:solidFill>
              <a:highlight>
                <a:srgbClr val="FFFFFF"/>
              </a:highlight>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highlight>
                  <a:srgbClr val="FFFFFF"/>
                </a:highlight>
                <a:latin typeface="Arial"/>
                <a:ea typeface="Arial"/>
                <a:cs typeface="Arial"/>
                <a:sym typeface="Arial"/>
              </a:rPr>
              <a:t>greater modularity of a program</a:t>
            </a:r>
            <a:endParaRPr b="0" i="0" sz="1100" u="none" cap="none" strike="noStrike">
              <a:solidFill>
                <a:srgbClr val="000000"/>
              </a:solidFill>
              <a:highlight>
                <a:srgbClr val="FFFFFF"/>
              </a:highlight>
              <a:latin typeface="Arial"/>
              <a:ea typeface="Arial"/>
              <a:cs typeface="Arial"/>
              <a:sym typeface="Arial"/>
            </a:endParaRPr>
          </a:p>
          <a:p>
            <a:pPr indent="-298450" lvl="0" marL="457200" marR="0" rtl="0" algn="l">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highlight>
                  <a:srgbClr val="FFFFFF"/>
                </a:highlight>
                <a:latin typeface="Arial"/>
                <a:ea typeface="Arial"/>
                <a:cs typeface="Arial"/>
                <a:sym typeface="Arial"/>
              </a:rPr>
              <a:t>greater ease in testing a program by isolating a component or mocking its dependencies and allowing components to communicate through contracts</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Inversion of Control can be achieved through various mechanisms such as: Strategy design pattern, Service Locator pattern, Factory pattern, and Dependency Injection (DI).</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rgbClr val="000000"/>
              </a:buClr>
              <a:buSzPts val="1100"/>
              <a:buFont typeface="Arial"/>
              <a:buNone/>
            </a:pPr>
            <a:r>
              <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In the Spring framework, the IoC container is represented by the interface </a:t>
            </a:r>
            <a:r>
              <a:rPr b="0" i="1" lang="en" sz="1100" u="none" cap="none" strike="noStrike">
                <a:solidFill>
                  <a:srgbClr val="000000"/>
                </a:solidFill>
                <a:highlight>
                  <a:srgbClr val="FFFFFF"/>
                </a:highlight>
                <a:latin typeface="Arial"/>
                <a:ea typeface="Arial"/>
                <a:cs typeface="Arial"/>
                <a:sym typeface="Arial"/>
              </a:rPr>
              <a:t>ApplicationContext</a:t>
            </a:r>
            <a:r>
              <a:rPr b="0" i="0" lang="en" sz="1100" u="none" cap="none" strike="noStrike">
                <a:solidFill>
                  <a:srgbClr val="000000"/>
                </a:solidFill>
                <a:highlight>
                  <a:srgbClr val="FFFFFF"/>
                </a:highlight>
                <a:latin typeface="Arial"/>
                <a:ea typeface="Arial"/>
                <a:cs typeface="Arial"/>
                <a:sym typeface="Arial"/>
              </a:rPr>
              <a:t>. The Spring container is responsible for instantiating, configuring and assembling objects known as </a:t>
            </a:r>
            <a:r>
              <a:rPr b="0" i="1" lang="en" sz="1100" u="none" cap="none" strike="noStrike">
                <a:solidFill>
                  <a:srgbClr val="000000"/>
                </a:solidFill>
                <a:highlight>
                  <a:srgbClr val="FFFFFF"/>
                </a:highlight>
                <a:latin typeface="Arial"/>
                <a:ea typeface="Arial"/>
                <a:cs typeface="Arial"/>
                <a:sym typeface="Arial"/>
              </a:rPr>
              <a:t>beans</a:t>
            </a:r>
            <a:r>
              <a:rPr b="0" i="0" lang="en" sz="1100" u="none" cap="none" strike="noStrike">
                <a:solidFill>
                  <a:srgbClr val="000000"/>
                </a:solidFill>
                <a:highlight>
                  <a:srgbClr val="FFFFFF"/>
                </a:highlight>
                <a:latin typeface="Arial"/>
                <a:ea typeface="Arial"/>
                <a:cs typeface="Arial"/>
                <a:sym typeface="Arial"/>
              </a:rPr>
              <a:t>, as well as managing their lifecycle.</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The Spring framework provides several implementations of the </a:t>
            </a:r>
            <a:r>
              <a:rPr b="0" i="1" lang="en" sz="1100" u="none" cap="none" strike="noStrike">
                <a:solidFill>
                  <a:srgbClr val="000000"/>
                </a:solidFill>
                <a:highlight>
                  <a:srgbClr val="FFFFFF"/>
                </a:highlight>
                <a:latin typeface="Arial"/>
                <a:ea typeface="Arial"/>
                <a:cs typeface="Arial"/>
                <a:sym typeface="Arial"/>
              </a:rPr>
              <a:t>ApplicationContext </a:t>
            </a:r>
            <a:r>
              <a:rPr b="0" i="0" lang="en" sz="1100" u="none" cap="none" strike="noStrike">
                <a:solidFill>
                  <a:srgbClr val="000000"/>
                </a:solidFill>
                <a:highlight>
                  <a:srgbClr val="FFFFFF"/>
                </a:highlight>
                <a:latin typeface="Arial"/>
                <a:ea typeface="Arial"/>
                <a:cs typeface="Arial"/>
                <a:sym typeface="Arial"/>
              </a:rPr>
              <a:t>interface — </a:t>
            </a:r>
            <a:r>
              <a:rPr b="0" i="1" lang="en" sz="1100" u="none" cap="none" strike="noStrike">
                <a:solidFill>
                  <a:srgbClr val="000000"/>
                </a:solidFill>
                <a:highlight>
                  <a:srgbClr val="FFFFFF"/>
                </a:highlight>
                <a:latin typeface="Arial"/>
                <a:ea typeface="Arial"/>
                <a:cs typeface="Arial"/>
                <a:sym typeface="Arial"/>
              </a:rPr>
              <a:t>ClassPathXmlApplicationContext</a:t>
            </a:r>
            <a:r>
              <a:rPr b="0" i="0" lang="en" sz="1100" u="none" cap="none" strike="noStrike">
                <a:solidFill>
                  <a:srgbClr val="000000"/>
                </a:solidFill>
                <a:highlight>
                  <a:srgbClr val="FFFFFF"/>
                </a:highlight>
                <a:latin typeface="Arial"/>
                <a:ea typeface="Arial"/>
                <a:cs typeface="Arial"/>
                <a:sym typeface="Arial"/>
              </a:rPr>
              <a:t> and </a:t>
            </a:r>
            <a:r>
              <a:rPr b="0" i="1" lang="en" sz="1100" u="none" cap="none" strike="noStrike">
                <a:solidFill>
                  <a:srgbClr val="000000"/>
                </a:solidFill>
                <a:highlight>
                  <a:srgbClr val="FFFFFF"/>
                </a:highlight>
                <a:latin typeface="Arial"/>
                <a:ea typeface="Arial"/>
                <a:cs typeface="Arial"/>
                <a:sym typeface="Arial"/>
              </a:rPr>
              <a:t>FileSystemXmlApplicationContext </a:t>
            </a:r>
            <a:r>
              <a:rPr b="0" i="0" lang="en" sz="1100" u="none" cap="none" strike="noStrike">
                <a:solidFill>
                  <a:srgbClr val="000000"/>
                </a:solidFill>
                <a:highlight>
                  <a:srgbClr val="FFFFFF"/>
                </a:highlight>
                <a:latin typeface="Arial"/>
                <a:ea typeface="Arial"/>
                <a:cs typeface="Arial"/>
                <a:sym typeface="Arial"/>
              </a:rPr>
              <a:t>for standalone applications, and </a:t>
            </a:r>
            <a:r>
              <a:rPr b="0" i="1" lang="en" sz="1100" u="none" cap="none" strike="noStrike">
                <a:solidFill>
                  <a:srgbClr val="000000"/>
                </a:solidFill>
                <a:highlight>
                  <a:srgbClr val="FFFFFF"/>
                </a:highlight>
                <a:latin typeface="Arial"/>
                <a:ea typeface="Arial"/>
                <a:cs typeface="Arial"/>
                <a:sym typeface="Arial"/>
              </a:rPr>
              <a:t>WebApplicationContext</a:t>
            </a:r>
            <a:r>
              <a:rPr b="0" i="0" lang="en" sz="1100" u="none" cap="none" strike="noStrike">
                <a:solidFill>
                  <a:srgbClr val="000000"/>
                </a:solidFill>
                <a:highlight>
                  <a:srgbClr val="FFFFFF"/>
                </a:highlight>
                <a:latin typeface="Arial"/>
                <a:ea typeface="Arial"/>
                <a:cs typeface="Arial"/>
                <a:sym typeface="Arial"/>
              </a:rPr>
              <a:t> for web applications.</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rgbClr val="000000"/>
              </a:buClr>
              <a:buSzPts val="1100"/>
              <a:buFont typeface="Arial"/>
              <a:buNone/>
            </a:pPr>
            <a:r>
              <a:rPr b="0" i="0" lang="en" sz="1100" u="none" cap="none" strike="noStrike">
                <a:solidFill>
                  <a:srgbClr val="000000"/>
                </a:solidFill>
                <a:highlight>
                  <a:srgbClr val="FFFFFF"/>
                </a:highlight>
                <a:latin typeface="Arial"/>
                <a:ea typeface="Arial"/>
                <a:cs typeface="Arial"/>
                <a:sym typeface="Arial"/>
              </a:rPr>
              <a:t>In order to assemble beans, the container uses configuration metadata, which can be in the form of XML configuration or annotations.</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33333"/>
              </a:lnSpc>
              <a:spcBef>
                <a:spcPts val="800"/>
              </a:spcBef>
              <a:spcAft>
                <a:spcPts val="0"/>
              </a:spcAft>
              <a:buClr>
                <a:schemeClr val="dk1"/>
              </a:buClr>
              <a:buSzPts val="1100"/>
              <a:buFont typeface="Arial"/>
              <a:buNone/>
            </a:pPr>
            <a:r>
              <a:t/>
            </a:r>
            <a:endParaRPr b="0" i="0" sz="11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Shape 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Shape 7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Shape 8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Shape 9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JSR - Java Specification Request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Shape 10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started as IoC container;</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development without EJB;</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reducing the complexity of JEE;</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enterprise development without an application server;</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POJO BASED + INTERFACE DRIVEN, write better and cleaner code and do things without too much fuss</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Inainte de spring, JEE Blueprints (design patterns)</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 sz="950" u="none" cap="none" strike="noStrike">
                <a:solidFill>
                  <a:srgbClr val="222222"/>
                </a:solidFill>
                <a:highlight>
                  <a:srgbClr val="FFFFFF"/>
                </a:highlight>
                <a:latin typeface="Arial"/>
                <a:ea typeface="Arial"/>
                <a:cs typeface="Arial"/>
                <a:sym typeface="Arial"/>
              </a:rPr>
              <a:t>WORA (writte once, run everywhere)</a:t>
            </a:r>
            <a:endParaRPr b="0" i="0" sz="95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950" u="none" cap="none" strike="noStrike">
              <a:solidFill>
                <a:srgbClr val="222222"/>
              </a:solidFill>
              <a:highlight>
                <a:srgbClr val="FFFFFF"/>
              </a:highligh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Shape 10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lang="en" u="sng">
                <a:solidFill>
                  <a:schemeClr val="hlink"/>
                </a:solidFill>
                <a:hlinkClick r:id="rId2"/>
              </a:rPr>
              <a:t>Singleton</a:t>
            </a:r>
            <a:r>
              <a:rPr lang="en" sz="1400"/>
              <a:t> Scopes a single bean definition to a single object instance per Spring IoC container.</a:t>
            </a:r>
            <a:endParaRPr sz="1400"/>
          </a:p>
          <a:p>
            <a:pPr indent="0" lvl="0" marL="0" rtl="0" algn="just">
              <a:lnSpc>
                <a:spcPct val="115000"/>
              </a:lnSpc>
              <a:spcBef>
                <a:spcPts val="0"/>
              </a:spcBef>
              <a:spcAft>
                <a:spcPts val="0"/>
              </a:spcAft>
              <a:buClr>
                <a:srgbClr val="000000"/>
              </a:buClr>
              <a:buSzPts val="1100"/>
              <a:buFont typeface="Arial"/>
              <a:buNone/>
            </a:pPr>
            <a:r>
              <a:t/>
            </a:r>
            <a:endParaRPr sz="1400"/>
          </a:p>
          <a:p>
            <a:pPr indent="0" lvl="0" marL="0" rtl="0" algn="just">
              <a:lnSpc>
                <a:spcPct val="115000"/>
              </a:lnSpc>
              <a:spcBef>
                <a:spcPts val="0"/>
              </a:spcBef>
              <a:spcAft>
                <a:spcPts val="0"/>
              </a:spcAft>
              <a:buClr>
                <a:srgbClr val="000000"/>
              </a:buClr>
              <a:buSzPts val="1100"/>
              <a:buFont typeface="Arial"/>
              <a:buNone/>
            </a:pPr>
            <a:r>
              <a:rPr lang="en" u="sng">
                <a:solidFill>
                  <a:schemeClr val="hlink"/>
                </a:solidFill>
                <a:hlinkClick r:id="rId3"/>
              </a:rPr>
              <a:t>Prototype</a:t>
            </a:r>
            <a:r>
              <a:rPr lang="en" sz="1400"/>
              <a:t> Scopes a single bean definition to any number of object instances.</a:t>
            </a:r>
            <a:endParaRPr sz="1400"/>
          </a:p>
          <a:p>
            <a:pPr indent="0" lvl="0" marL="0" rtl="0" algn="just">
              <a:lnSpc>
                <a:spcPct val="115000"/>
              </a:lnSpc>
              <a:spcBef>
                <a:spcPts val="0"/>
              </a:spcBef>
              <a:spcAft>
                <a:spcPts val="0"/>
              </a:spcAft>
              <a:buClr>
                <a:srgbClr val="000000"/>
              </a:buClr>
              <a:buSzPts val="1100"/>
              <a:buFont typeface="Arial"/>
              <a:buNone/>
            </a:pPr>
            <a:r>
              <a:t/>
            </a:r>
            <a:endParaRPr sz="1400"/>
          </a:p>
          <a:p>
            <a:pPr indent="0" lvl="0" marL="0" rtl="0" algn="just">
              <a:lnSpc>
                <a:spcPct val="115000"/>
              </a:lnSpc>
              <a:spcBef>
                <a:spcPts val="0"/>
              </a:spcBef>
              <a:spcAft>
                <a:spcPts val="0"/>
              </a:spcAft>
              <a:buClr>
                <a:srgbClr val="000000"/>
              </a:buClr>
              <a:buSzPts val="1100"/>
              <a:buFont typeface="Arial"/>
              <a:buNone/>
            </a:pPr>
            <a:r>
              <a:rPr lang="en" u="sng">
                <a:solidFill>
                  <a:schemeClr val="hlink"/>
                </a:solidFill>
                <a:hlinkClick r:id="rId4"/>
              </a:rPr>
              <a:t>Request</a:t>
            </a:r>
            <a:r>
              <a:rPr lang="en" sz="1400"/>
              <a:t> Scopes a single bean definition to the lifecycle of a single HTTP request; that is each and every HTTP request will have its own instance of a bean created off the back of a single bean definition. Only valid in the context of a web-aware SpringApplicationContext.</a:t>
            </a:r>
            <a:endParaRPr sz="1400"/>
          </a:p>
          <a:p>
            <a:pPr indent="0" lvl="0" marL="0" rtl="0" algn="just">
              <a:lnSpc>
                <a:spcPct val="115000"/>
              </a:lnSpc>
              <a:spcBef>
                <a:spcPts val="0"/>
              </a:spcBef>
              <a:spcAft>
                <a:spcPts val="0"/>
              </a:spcAft>
              <a:buClr>
                <a:srgbClr val="000000"/>
              </a:buClr>
              <a:buSzPts val="1100"/>
              <a:buFont typeface="Arial"/>
              <a:buNone/>
            </a:pPr>
            <a:r>
              <a:t/>
            </a:r>
            <a:endParaRPr sz="1400"/>
          </a:p>
          <a:p>
            <a:pPr indent="0" lvl="0" marL="0" rtl="0" algn="just">
              <a:lnSpc>
                <a:spcPct val="115000"/>
              </a:lnSpc>
              <a:spcBef>
                <a:spcPts val="0"/>
              </a:spcBef>
              <a:spcAft>
                <a:spcPts val="0"/>
              </a:spcAft>
              <a:buClr>
                <a:srgbClr val="000000"/>
              </a:buClr>
              <a:buSzPts val="1100"/>
              <a:buFont typeface="Arial"/>
              <a:buNone/>
            </a:pPr>
            <a:r>
              <a:rPr lang="en" u="sng">
                <a:solidFill>
                  <a:schemeClr val="hlink"/>
                </a:solidFill>
                <a:hlinkClick r:id="rId5"/>
              </a:rPr>
              <a:t>Session</a:t>
            </a:r>
            <a:r>
              <a:rPr lang="en" sz="1400"/>
              <a:t> Scopes a single bean definition to the lifecycle of a HTTP Session. Only valid in the context of a web-aware SpringApplicationContext.</a:t>
            </a:r>
            <a:endParaRPr sz="1400"/>
          </a:p>
          <a:p>
            <a:pPr indent="0" lvl="0" marL="0" rtl="0" algn="just">
              <a:lnSpc>
                <a:spcPct val="115000"/>
              </a:lnSpc>
              <a:spcBef>
                <a:spcPts val="0"/>
              </a:spcBef>
              <a:spcAft>
                <a:spcPts val="0"/>
              </a:spcAft>
              <a:buClr>
                <a:srgbClr val="000000"/>
              </a:buClr>
              <a:buSzPts val="1100"/>
              <a:buFont typeface="Arial"/>
              <a:buNone/>
            </a:pPr>
            <a:r>
              <a:t/>
            </a:r>
            <a:endParaRPr sz="1400"/>
          </a:p>
          <a:p>
            <a:pPr indent="0" lvl="0" marL="0" rtl="0" algn="just">
              <a:lnSpc>
                <a:spcPct val="115000"/>
              </a:lnSpc>
              <a:spcBef>
                <a:spcPts val="0"/>
              </a:spcBef>
              <a:spcAft>
                <a:spcPts val="0"/>
              </a:spcAft>
              <a:buClr>
                <a:srgbClr val="000000"/>
              </a:buClr>
              <a:buSzPts val="1100"/>
              <a:buFont typeface="Arial"/>
              <a:buNone/>
            </a:pPr>
            <a:r>
              <a:rPr lang="en" u="sng">
                <a:solidFill>
                  <a:schemeClr val="hlink"/>
                </a:solidFill>
                <a:hlinkClick r:id="rId6"/>
              </a:rPr>
              <a:t>global session</a:t>
            </a:r>
            <a:r>
              <a:rPr lang="en" sz="1400"/>
              <a:t> Scopes a single bean definition to the lifecycle of a global HTTP Session. Typically only valid when used in a portlet context. Only valid in the context of a web-aware Spring ApplicationContext.</a:t>
            </a:r>
            <a:endParaRPr sz="1400"/>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3" name="Shape 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nvSpPr>
        <p:spPr>
          <a:xfrm>
            <a:off x="259575" y="4400925"/>
            <a:ext cx="25956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Shape 55"/>
          <p:cNvSpPr txBox="1"/>
          <p:nvPr/>
        </p:nvSpPr>
        <p:spPr>
          <a:xfrm>
            <a:off x="184575" y="4569250"/>
            <a:ext cx="2241600" cy="40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roxima Nova"/>
                <a:ea typeface="Proxima Nova"/>
                <a:cs typeface="Proxima Nova"/>
                <a:sym typeface="Proxima Nova"/>
              </a:rPr>
              <a:t>danlucian.net</a:t>
            </a:r>
            <a:endParaRPr b="0" i="0" sz="1400" u="none" cap="none" strike="noStrike">
              <a:solidFill>
                <a:srgbClr val="000000"/>
              </a:solidFill>
              <a:latin typeface="Proxima Nova"/>
              <a:ea typeface="Proxima Nova"/>
              <a:cs typeface="Proxima Nova"/>
              <a:sym typeface="Proxima Nova"/>
            </a:endParaRPr>
          </a:p>
        </p:txBody>
      </p:sp>
      <p:sp>
        <p:nvSpPr>
          <p:cNvPr id="56" name="Shape 56"/>
          <p:cNvSpPr txBox="1"/>
          <p:nvPr/>
        </p:nvSpPr>
        <p:spPr>
          <a:xfrm>
            <a:off x="725550" y="271375"/>
            <a:ext cx="7692900" cy="993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sz="5000">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5000"/>
              <a:buFont typeface="Arial"/>
              <a:buNone/>
            </a:pPr>
            <a:r>
              <a:t/>
            </a:r>
            <a:endParaRPr sz="5000">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5000"/>
              <a:buFont typeface="Arial"/>
              <a:buNone/>
            </a:pPr>
            <a:r>
              <a:rPr b="0" i="0" lang="en" sz="4800" u="none" cap="none" strike="noStrike">
                <a:solidFill>
                  <a:srgbClr val="FFFFFF"/>
                </a:solidFill>
                <a:latin typeface="Proxima Nova"/>
                <a:ea typeface="Proxima Nova"/>
                <a:cs typeface="Proxima Nova"/>
                <a:sym typeface="Proxima Nova"/>
              </a:rPr>
              <a:t>Introduction to Spring Boot</a:t>
            </a:r>
            <a:endParaRPr b="0" i="0" sz="48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14" name="Shape 114"/>
        <p:cNvGrpSpPr/>
        <p:nvPr/>
      </p:nvGrpSpPr>
      <p:grpSpPr>
        <a:xfrm>
          <a:off x="0" y="0"/>
          <a:ext cx="0" cy="0"/>
          <a:chOff x="0" y="0"/>
          <a:chExt cx="0" cy="0"/>
        </a:xfrm>
      </p:grpSpPr>
      <p:sp>
        <p:nvSpPr>
          <p:cNvPr id="115" name="Shape 115"/>
          <p:cNvSpPr txBox="1"/>
          <p:nvPr/>
        </p:nvSpPr>
        <p:spPr>
          <a:xfrm>
            <a:off x="1634550" y="2053625"/>
            <a:ext cx="5874900" cy="777900"/>
          </a:xfrm>
          <a:prstGeom prst="rect">
            <a:avLst/>
          </a:prstGeom>
          <a:noFill/>
          <a:ln>
            <a:noFill/>
          </a:ln>
        </p:spPr>
        <p:txBody>
          <a:bodyPr anchorCtr="0" anchor="t" bIns="91425" lIns="91425" spcFirstLastPara="1" rIns="91425" wrap="square" tIns="91425">
            <a:noAutofit/>
          </a:bodyPr>
          <a:lstStyle/>
          <a:p>
            <a:pPr indent="0" lvl="0" marL="0" marR="0" rtl="0" algn="ctr">
              <a:lnSpc>
                <a:spcPct val="97826"/>
              </a:lnSpc>
              <a:spcBef>
                <a:spcPts val="0"/>
              </a:spcBef>
              <a:spcAft>
                <a:spcPts val="1100"/>
              </a:spcAft>
              <a:buClr>
                <a:srgbClr val="000000"/>
              </a:buClr>
              <a:buSzPts val="5200"/>
              <a:buFont typeface="Arial"/>
              <a:buNone/>
            </a:pPr>
            <a:r>
              <a:rPr lang="en" sz="5200">
                <a:solidFill>
                  <a:srgbClr val="6FB147"/>
                </a:solidFill>
                <a:latin typeface="Proxima Nova Semibold"/>
                <a:ea typeface="Proxima Nova Semibold"/>
                <a:cs typeface="Proxima Nova Semibold"/>
                <a:sym typeface="Proxima Nova Semibold"/>
              </a:rPr>
              <a:t>JSR </a:t>
            </a:r>
            <a:r>
              <a:rPr lang="en" sz="5200">
                <a:solidFill>
                  <a:srgbClr val="FFFFFF"/>
                </a:solidFill>
                <a:latin typeface="Proxima Nova Semibold"/>
                <a:ea typeface="Proxima Nova Semibold"/>
                <a:cs typeface="Proxima Nova Semibold"/>
                <a:sym typeface="Proxima Nova Semibold"/>
              </a:rPr>
              <a:t>250</a:t>
            </a:r>
            <a:endParaRPr b="0" i="0" sz="5200" u="none" cap="none" strike="noStrike">
              <a:solidFill>
                <a:srgbClr val="FFFFFF"/>
              </a:solidFill>
              <a:latin typeface="Proxima Nova Semibold"/>
              <a:ea typeface="Proxima Nova Semibold"/>
              <a:cs typeface="Proxima Nova Semibold"/>
              <a:sym typeface="Proxima Nova Semibo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244800"/>
            <a:ext cx="85206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chemeClr val="dk1"/>
                </a:solidFill>
                <a:latin typeface="Proxima Nova Semibold"/>
                <a:ea typeface="Proxima Nova Semibold"/>
                <a:cs typeface="Proxima Nova Semibold"/>
                <a:sym typeface="Proxima Nova Semibold"/>
              </a:rPr>
              <a:t>Let’s introduce </a:t>
            </a:r>
            <a:r>
              <a:rPr b="0" i="0" lang="en" sz="2400" u="none" cap="none" strike="noStrike">
                <a:solidFill>
                  <a:srgbClr val="6FB147"/>
                </a:solidFill>
                <a:latin typeface="Proxima Nova Semibold"/>
                <a:ea typeface="Proxima Nova Semibold"/>
                <a:cs typeface="Proxima Nova Semibold"/>
                <a:sym typeface="Proxima Nova Semibold"/>
              </a:rPr>
              <a:t>Spring Boot </a:t>
            </a:r>
            <a:r>
              <a:rPr b="0" i="0" lang="en" sz="2400" u="none" cap="none" strike="noStrike">
                <a:solidFill>
                  <a:schemeClr val="dk1"/>
                </a:solidFill>
                <a:latin typeface="Proxima Nova Semibold"/>
                <a:ea typeface="Proxima Nova Semibold"/>
                <a:cs typeface="Proxima Nova Semibold"/>
                <a:sym typeface="Proxima Nova Semibold"/>
              </a:rPr>
              <a:t> </a:t>
            </a:r>
            <a:endParaRPr b="0" i="0" sz="2400" u="none" cap="none" strike="noStrike">
              <a:solidFill>
                <a:schemeClr val="dk1"/>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chemeClr val="dk1"/>
              </a:buClr>
              <a:buSzPts val="2800"/>
              <a:buFont typeface="Arial"/>
              <a:buNone/>
            </a:pPr>
            <a:r>
              <a:t/>
            </a:r>
            <a:endParaRPr b="0" i="0" sz="1800" u="none" cap="none" strike="noStrike">
              <a:solidFill>
                <a:schemeClr val="dk1"/>
              </a:solidFill>
              <a:latin typeface="Proxima Nova Semibold"/>
              <a:ea typeface="Proxima Nova Semibold"/>
              <a:cs typeface="Proxima Nova Semibold"/>
              <a:sym typeface="Proxima Nova Semibold"/>
            </a:endParaRPr>
          </a:p>
        </p:txBody>
      </p:sp>
      <p:pic>
        <p:nvPicPr>
          <p:cNvPr id="121" name="Shape 121"/>
          <p:cNvPicPr preferRelativeResize="0"/>
          <p:nvPr/>
        </p:nvPicPr>
        <p:blipFill rotWithShape="1">
          <a:blip r:embed="rId3">
            <a:alphaModFix/>
          </a:blip>
          <a:srcRect b="0" l="0" r="0" t="0"/>
          <a:stretch/>
        </p:blipFill>
        <p:spPr>
          <a:xfrm>
            <a:off x="2022638" y="853200"/>
            <a:ext cx="5098714" cy="4137901"/>
          </a:xfrm>
          <a:prstGeom prst="rect">
            <a:avLst/>
          </a:prstGeom>
          <a:noFill/>
          <a:ln>
            <a:noFill/>
          </a:ln>
        </p:spPr>
      </p:pic>
      <p:pic>
        <p:nvPicPr>
          <p:cNvPr id="122" name="Shape 122"/>
          <p:cNvPicPr preferRelativeResize="0"/>
          <p:nvPr/>
        </p:nvPicPr>
        <p:blipFill rotWithShape="1">
          <a:blip r:embed="rId4">
            <a:alphaModFix/>
          </a:blip>
          <a:srcRect b="0" l="0" r="0" t="0"/>
          <a:stretch/>
        </p:blipFill>
        <p:spPr>
          <a:xfrm>
            <a:off x="6517875" y="338813"/>
            <a:ext cx="267974" cy="267974"/>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26" name="Shape 126"/>
        <p:cNvGrpSpPr/>
        <p:nvPr/>
      </p:nvGrpSpPr>
      <p:grpSpPr>
        <a:xfrm>
          <a:off x="0" y="0"/>
          <a:ext cx="0" cy="0"/>
          <a:chOff x="0" y="0"/>
          <a:chExt cx="0" cy="0"/>
        </a:xfrm>
      </p:grpSpPr>
      <p:sp>
        <p:nvSpPr>
          <p:cNvPr id="127" name="Shape 127"/>
          <p:cNvSpPr txBox="1"/>
          <p:nvPr/>
        </p:nvSpPr>
        <p:spPr>
          <a:xfrm>
            <a:off x="426300" y="1702350"/>
            <a:ext cx="8291400" cy="173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3000" u="none" cap="none" strike="noStrike">
                <a:solidFill>
                  <a:srgbClr val="6FB147"/>
                </a:solidFill>
                <a:latin typeface="Varela Round"/>
                <a:ea typeface="Varela Round"/>
                <a:cs typeface="Varela Round"/>
                <a:sym typeface="Varela Round"/>
              </a:rPr>
              <a:t>Spring Boot</a:t>
            </a:r>
            <a:r>
              <a:rPr b="0" i="0" lang="en" sz="3000" u="none" cap="none" strike="noStrike">
                <a:solidFill>
                  <a:srgbClr val="F1F1F1"/>
                </a:solidFill>
                <a:latin typeface="Varela Round"/>
                <a:ea typeface="Varela Round"/>
                <a:cs typeface="Varela Round"/>
                <a:sym typeface="Varela Round"/>
              </a:rPr>
              <a:t> makes it easy to create stand-alone, production-grade Spring based applications that you can "</a:t>
            </a:r>
            <a:r>
              <a:rPr b="0" i="0" lang="en" sz="3000" u="none" cap="none" strike="noStrike">
                <a:solidFill>
                  <a:srgbClr val="DD7E6B"/>
                </a:solidFill>
                <a:latin typeface="Varela Round"/>
                <a:ea typeface="Varela Round"/>
                <a:cs typeface="Varela Round"/>
                <a:sym typeface="Varela Round"/>
              </a:rPr>
              <a:t>just run</a:t>
            </a:r>
            <a:r>
              <a:rPr b="0" i="0" lang="en" sz="3000" u="none" cap="none" strike="noStrike">
                <a:solidFill>
                  <a:srgbClr val="F1F1F1"/>
                </a:solidFill>
                <a:latin typeface="Varela Round"/>
                <a:ea typeface="Varela Round"/>
                <a:cs typeface="Varela Round"/>
                <a:sym typeface="Varela Round"/>
              </a:rPr>
              <a:t>".</a:t>
            </a:r>
            <a:endParaRPr b="0" i="0" sz="3000" u="none" cap="none" strike="noStrike">
              <a:solidFill>
                <a:srgbClr val="F1F1F1"/>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4302D"/>
              </a:solidFill>
              <a:highlight>
                <a:srgbClr val="F1F1F1"/>
              </a:highlight>
              <a:latin typeface="Varela Round"/>
              <a:ea typeface="Varela Round"/>
              <a:cs typeface="Varela Round"/>
              <a:sym typeface="Varela Roun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31" name="Shape 131"/>
        <p:cNvGrpSpPr/>
        <p:nvPr/>
      </p:nvGrpSpPr>
      <p:grpSpPr>
        <a:xfrm>
          <a:off x="0" y="0"/>
          <a:ext cx="0" cy="0"/>
          <a:chOff x="0" y="0"/>
          <a:chExt cx="0" cy="0"/>
        </a:xfrm>
      </p:grpSpPr>
      <p:sp>
        <p:nvSpPr>
          <p:cNvPr id="132" name="Shape 132"/>
          <p:cNvSpPr txBox="1"/>
          <p:nvPr/>
        </p:nvSpPr>
        <p:spPr>
          <a:xfrm>
            <a:off x="455400" y="334250"/>
            <a:ext cx="8233200" cy="1885200"/>
          </a:xfrm>
          <a:prstGeom prst="rect">
            <a:avLst/>
          </a:prstGeom>
          <a:noFill/>
          <a:ln>
            <a:noFill/>
          </a:ln>
        </p:spPr>
        <p:txBody>
          <a:bodyPr anchorCtr="0" anchor="t" bIns="91425" lIns="91425" spcFirstLastPara="1" rIns="91425" wrap="square" tIns="91425">
            <a:noAutofit/>
          </a:bodyPr>
          <a:lstStyle/>
          <a:p>
            <a:pPr indent="457200" lvl="0" marL="0" marR="0" rtl="0" algn="just">
              <a:lnSpc>
                <a:spcPct val="115000"/>
              </a:lnSpc>
              <a:spcBef>
                <a:spcPts val="0"/>
              </a:spcBef>
              <a:spcAft>
                <a:spcPts val="0"/>
              </a:spcAft>
              <a:buClr>
                <a:schemeClr val="dk1"/>
              </a:buClr>
              <a:buSzPts val="1100"/>
              <a:buFont typeface="Arial"/>
              <a:buNone/>
            </a:pPr>
            <a:r>
              <a:rPr b="0" i="0" lang="en" sz="1600" u="none" cap="none" strike="noStrike">
                <a:solidFill>
                  <a:srgbClr val="6FB147"/>
                </a:solidFill>
                <a:latin typeface="Varela Round"/>
                <a:ea typeface="Varela Round"/>
                <a:cs typeface="Varela Round"/>
                <a:sym typeface="Varela Round"/>
              </a:rPr>
              <a:t>Spring Boot</a:t>
            </a:r>
            <a:r>
              <a:rPr b="0" i="0" lang="en" sz="1600" u="none" cap="none" strike="noStrike">
                <a:solidFill>
                  <a:srgbClr val="FFFFFF"/>
                </a:solidFill>
                <a:latin typeface="Varela Round"/>
                <a:ea typeface="Varela Round"/>
                <a:cs typeface="Varela Round"/>
                <a:sym typeface="Varela Round"/>
              </a:rPr>
              <a:t> aims to make it easy to create Spring-powered, production-grade applications and services with minimum fuss. It takes an opinionated view of the Spring platform so that new and existing users can quickly get to the bits they need. You can use it to create stand-alone Java applications that can be started using </a:t>
            </a:r>
            <a:r>
              <a:rPr b="0" i="0" lang="en" sz="1600" u="none" cap="none" strike="noStrike">
                <a:solidFill>
                  <a:srgbClr val="DD7E6B"/>
                </a:solidFill>
                <a:latin typeface="Varela Round"/>
                <a:ea typeface="Varela Round"/>
                <a:cs typeface="Varela Round"/>
                <a:sym typeface="Varela Round"/>
              </a:rPr>
              <a:t>‘java -jar’</a:t>
            </a:r>
            <a:r>
              <a:rPr b="0" i="0" lang="en" sz="1600" u="none" cap="none" strike="noStrike">
                <a:solidFill>
                  <a:srgbClr val="FFFFFF"/>
                </a:solidFill>
                <a:latin typeface="Varela Round"/>
                <a:ea typeface="Varela Round"/>
                <a:cs typeface="Varela Round"/>
                <a:sym typeface="Varela Round"/>
              </a:rPr>
              <a:t> or more traditional WAR deployments. We also provide a command line tool that runs ‘spring scripts’.</a:t>
            </a:r>
            <a:endParaRPr b="0" i="0" sz="1600" u="none" cap="none" strike="noStrike">
              <a:solidFill>
                <a:srgbClr val="FFFFFF"/>
              </a:solidFill>
              <a:latin typeface="Varela Round"/>
              <a:ea typeface="Varela Round"/>
              <a:cs typeface="Varela Round"/>
              <a:sym typeface="Varela Round"/>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roxima Nova Semibold"/>
              <a:ea typeface="Proxima Nova Semibold"/>
              <a:cs typeface="Proxima Nova Semibold"/>
              <a:sym typeface="Proxima Nova Semibold"/>
            </a:endParaRPr>
          </a:p>
        </p:txBody>
      </p:sp>
      <p:sp>
        <p:nvSpPr>
          <p:cNvPr id="133" name="Shape 133"/>
          <p:cNvSpPr txBox="1"/>
          <p:nvPr/>
        </p:nvSpPr>
        <p:spPr>
          <a:xfrm>
            <a:off x="5673500" y="2854825"/>
            <a:ext cx="2746500" cy="168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rgbClr val="FFFFFF"/>
                </a:solidFill>
                <a:latin typeface="Proxima Nova"/>
                <a:ea typeface="Proxima Nova"/>
                <a:cs typeface="Proxima Nova"/>
                <a:sym typeface="Proxima Nova"/>
              </a:rPr>
              <a:t>Spring Boot </a:t>
            </a:r>
            <a:r>
              <a:rPr b="0" i="0" lang="en" sz="1800" u="none" cap="none" strike="noStrike">
                <a:solidFill>
                  <a:srgbClr val="DD7E6B"/>
                </a:solidFill>
                <a:latin typeface="Proxima Nova"/>
                <a:ea typeface="Proxima Nova"/>
                <a:cs typeface="Proxima Nova"/>
                <a:sym typeface="Proxima Nova"/>
              </a:rPr>
              <a:t>does </a:t>
            </a:r>
            <a:r>
              <a:rPr b="0" i="1" lang="en" sz="1800" u="none" cap="none" strike="noStrike">
                <a:solidFill>
                  <a:srgbClr val="DD7E6B"/>
                </a:solidFill>
                <a:latin typeface="Proxima Nova"/>
                <a:ea typeface="Proxima Nova"/>
                <a:cs typeface="Proxima Nova"/>
                <a:sym typeface="Proxima Nova"/>
              </a:rPr>
              <a:t>not</a:t>
            </a:r>
            <a:r>
              <a:rPr b="0" i="0" lang="en" sz="1800" u="none" cap="none" strike="noStrike">
                <a:solidFill>
                  <a:srgbClr val="DD7E6B"/>
                </a:solidFill>
                <a:latin typeface="Proxima Nova"/>
                <a:ea typeface="Proxima Nova"/>
                <a:cs typeface="Proxima Nova"/>
                <a:sym typeface="Proxima Nova"/>
              </a:rPr>
              <a:t> generate code</a:t>
            </a:r>
            <a:r>
              <a:rPr b="0" i="0" lang="en" sz="1800" u="none" cap="none" strike="noStrike">
                <a:solidFill>
                  <a:srgbClr val="FFFFFF"/>
                </a:solidFill>
                <a:latin typeface="Proxima Nova"/>
                <a:ea typeface="Proxima Nova"/>
                <a:cs typeface="Proxima Nova"/>
                <a:sym typeface="Proxima Nova"/>
              </a:rPr>
              <a:t> and there is absolutely </a:t>
            </a:r>
            <a:r>
              <a:rPr b="1" i="0" lang="en" sz="1800" u="none" cap="none" strike="noStrike">
                <a:solidFill>
                  <a:srgbClr val="DD7E6B"/>
                </a:solidFill>
                <a:latin typeface="Proxima Nova"/>
                <a:ea typeface="Proxima Nova"/>
                <a:cs typeface="Proxima Nova"/>
                <a:sym typeface="Proxima Nova"/>
              </a:rPr>
              <a:t>no</a:t>
            </a:r>
            <a:r>
              <a:rPr b="0" i="0" lang="en" sz="1800" u="none" cap="none" strike="noStrike">
                <a:solidFill>
                  <a:srgbClr val="DD7E6B"/>
                </a:solidFill>
                <a:latin typeface="Proxima Nova"/>
                <a:ea typeface="Proxima Nova"/>
                <a:cs typeface="Proxima Nova"/>
                <a:sym typeface="Proxima Nova"/>
              </a:rPr>
              <a:t> requirement for XML</a:t>
            </a:r>
            <a:r>
              <a:rPr b="0" i="0" lang="en" sz="1800" u="none" cap="none" strike="noStrike">
                <a:solidFill>
                  <a:srgbClr val="FFFFFF"/>
                </a:solidFill>
                <a:latin typeface="Proxima Nova"/>
                <a:ea typeface="Proxima Nova"/>
                <a:cs typeface="Proxima Nova"/>
                <a:sym typeface="Proxima Nova"/>
              </a:rPr>
              <a:t> configuration.</a:t>
            </a:r>
            <a:endParaRPr b="0" i="0" sz="18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pring.png" id="134" name="Shape 134"/>
          <p:cNvPicPr preferRelativeResize="0"/>
          <p:nvPr/>
        </p:nvPicPr>
        <p:blipFill rotWithShape="1">
          <a:blip r:embed="rId3">
            <a:alphaModFix/>
          </a:blip>
          <a:srcRect b="0" l="0" r="0" t="0"/>
          <a:stretch/>
        </p:blipFill>
        <p:spPr>
          <a:xfrm>
            <a:off x="1505700" y="2390938"/>
            <a:ext cx="2881900" cy="26140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F983C">
            <a:alpha val="34901"/>
          </a:srgbClr>
        </a:solidFill>
      </p:bgPr>
    </p:bg>
    <p:spTree>
      <p:nvGrpSpPr>
        <p:cNvPr id="138" name="Shape 138"/>
        <p:cNvGrpSpPr/>
        <p:nvPr/>
      </p:nvGrpSpPr>
      <p:grpSpPr>
        <a:xfrm>
          <a:off x="0" y="0"/>
          <a:ext cx="0" cy="0"/>
          <a:chOff x="0" y="0"/>
          <a:chExt cx="0" cy="0"/>
        </a:xfrm>
      </p:grpSpPr>
      <p:sp>
        <p:nvSpPr>
          <p:cNvPr id="139" name="Shape 139"/>
          <p:cNvSpPr txBox="1"/>
          <p:nvPr/>
        </p:nvSpPr>
        <p:spPr>
          <a:xfrm>
            <a:off x="470100" y="294000"/>
            <a:ext cx="8203800" cy="114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0F3210"/>
                </a:solidFill>
                <a:latin typeface="Proxima Nova Semibold"/>
                <a:ea typeface="Proxima Nova Semibold"/>
                <a:cs typeface="Proxima Nova Semibold"/>
                <a:sym typeface="Proxima Nova Semibold"/>
              </a:rPr>
              <a:t>Embedded servlet containers</a:t>
            </a:r>
            <a:endParaRPr b="0" i="0" sz="4500" u="none" cap="none" strike="noStrike">
              <a:solidFill>
                <a:srgbClr val="0F3210"/>
              </a:solidFill>
              <a:latin typeface="Proxima Nova Semibold"/>
              <a:ea typeface="Proxima Nova Semibold"/>
              <a:cs typeface="Proxima Nova Semibold"/>
              <a:sym typeface="Proxima Nova Semibold"/>
            </a:endParaRPr>
          </a:p>
        </p:txBody>
      </p:sp>
      <p:pic>
        <p:nvPicPr>
          <p:cNvPr descr="apache_tomcat-card.png" id="140" name="Shape 140"/>
          <p:cNvPicPr preferRelativeResize="0"/>
          <p:nvPr/>
        </p:nvPicPr>
        <p:blipFill rotWithShape="1">
          <a:blip r:embed="rId3">
            <a:alphaModFix/>
          </a:blip>
          <a:srcRect b="0" l="0" r="0" t="0"/>
          <a:stretch/>
        </p:blipFill>
        <p:spPr>
          <a:xfrm>
            <a:off x="86800" y="1730875"/>
            <a:ext cx="2609125" cy="1304575"/>
          </a:xfrm>
          <a:prstGeom prst="rect">
            <a:avLst/>
          </a:prstGeom>
          <a:noFill/>
          <a:ln>
            <a:noFill/>
          </a:ln>
        </p:spPr>
      </p:pic>
      <p:pic>
        <p:nvPicPr>
          <p:cNvPr descr="jetty-logo-shadow.png" id="141" name="Shape 141"/>
          <p:cNvPicPr preferRelativeResize="0"/>
          <p:nvPr/>
        </p:nvPicPr>
        <p:blipFill rotWithShape="1">
          <a:blip r:embed="rId4">
            <a:alphaModFix/>
          </a:blip>
          <a:srcRect b="0" l="0" r="0" t="0"/>
          <a:stretch/>
        </p:blipFill>
        <p:spPr>
          <a:xfrm>
            <a:off x="2790075" y="1919450"/>
            <a:ext cx="3273275" cy="927425"/>
          </a:xfrm>
          <a:prstGeom prst="rect">
            <a:avLst/>
          </a:prstGeom>
          <a:noFill/>
          <a:ln>
            <a:noFill/>
          </a:ln>
        </p:spPr>
      </p:pic>
      <p:pic>
        <p:nvPicPr>
          <p:cNvPr descr="netty_logo_600px.png" id="142" name="Shape 142"/>
          <p:cNvPicPr preferRelativeResize="0"/>
          <p:nvPr/>
        </p:nvPicPr>
        <p:blipFill rotWithShape="1">
          <a:blip r:embed="rId5">
            <a:alphaModFix/>
          </a:blip>
          <a:srcRect b="0" l="0" r="0" t="0"/>
          <a:stretch/>
        </p:blipFill>
        <p:spPr>
          <a:xfrm>
            <a:off x="6523275" y="1730887"/>
            <a:ext cx="2150625" cy="1071725"/>
          </a:xfrm>
          <a:prstGeom prst="rect">
            <a:avLst/>
          </a:prstGeom>
          <a:noFill/>
          <a:ln>
            <a:noFill/>
          </a:ln>
        </p:spPr>
      </p:pic>
      <p:pic>
        <p:nvPicPr>
          <p:cNvPr descr="undertow_logo-stacked_450px.png" id="143" name="Shape 143"/>
          <p:cNvPicPr preferRelativeResize="0"/>
          <p:nvPr/>
        </p:nvPicPr>
        <p:blipFill rotWithShape="1">
          <a:blip r:embed="rId6">
            <a:alphaModFix/>
          </a:blip>
          <a:srcRect b="0" l="0" r="0" t="0"/>
          <a:stretch/>
        </p:blipFill>
        <p:spPr>
          <a:xfrm>
            <a:off x="3076227" y="3435301"/>
            <a:ext cx="2700975" cy="135647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47" name="Shape 147"/>
        <p:cNvGrpSpPr/>
        <p:nvPr/>
      </p:nvGrpSpPr>
      <p:grpSpPr>
        <a:xfrm>
          <a:off x="0" y="0"/>
          <a:ext cx="0" cy="0"/>
          <a:chOff x="0" y="0"/>
          <a:chExt cx="0" cy="0"/>
        </a:xfrm>
      </p:grpSpPr>
      <p:sp>
        <p:nvSpPr>
          <p:cNvPr id="148" name="Shape 148"/>
          <p:cNvSpPr txBox="1"/>
          <p:nvPr/>
        </p:nvSpPr>
        <p:spPr>
          <a:xfrm>
            <a:off x="706800" y="219325"/>
            <a:ext cx="77304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n" sz="2100" u="none" cap="none" strike="noStrike">
                <a:solidFill>
                  <a:srgbClr val="F3F3F3"/>
                </a:solidFill>
                <a:latin typeface="Varela Round"/>
                <a:ea typeface="Varela Round"/>
                <a:cs typeface="Varela Round"/>
                <a:sym typeface="Varela Round"/>
              </a:rPr>
              <a:t>Comparison of </a:t>
            </a:r>
            <a:r>
              <a:rPr b="0" i="0" lang="en" sz="2100" u="none" cap="none" strike="noStrike">
                <a:solidFill>
                  <a:srgbClr val="6FB147"/>
                </a:solidFill>
                <a:latin typeface="Varela Round"/>
                <a:ea typeface="Varela Round"/>
                <a:cs typeface="Varela Round"/>
                <a:sym typeface="Varela Round"/>
              </a:rPr>
              <a:t>Spring Boot</a:t>
            </a:r>
            <a:r>
              <a:rPr b="0" i="0" lang="en" sz="2100" u="none" cap="none" strike="noStrike">
                <a:solidFill>
                  <a:srgbClr val="F3F3F3"/>
                </a:solidFill>
                <a:latin typeface="Varela Round"/>
                <a:ea typeface="Varela Round"/>
                <a:cs typeface="Varela Round"/>
                <a:sym typeface="Varela Round"/>
              </a:rPr>
              <a:t> Embedded Servlet Containers</a:t>
            </a:r>
            <a:endParaRPr b="0" i="0" sz="2100" u="none" cap="none" strike="noStrike">
              <a:solidFill>
                <a:srgbClr val="F3F3F3"/>
              </a:solidFill>
              <a:latin typeface="Varela Round"/>
              <a:ea typeface="Varela Round"/>
              <a:cs typeface="Varela Round"/>
              <a:sym typeface="Varela Round"/>
            </a:endParaRPr>
          </a:p>
          <a:p>
            <a:pPr indent="0" lvl="0" marL="0" marR="0" rtl="0" algn="ctr">
              <a:lnSpc>
                <a:spcPct val="100000"/>
              </a:lnSpc>
              <a:spcBef>
                <a:spcPts val="800"/>
              </a:spcBef>
              <a:spcAft>
                <a:spcPts val="0"/>
              </a:spcAft>
              <a:buClr>
                <a:srgbClr val="000000"/>
              </a:buClr>
              <a:buSzPts val="3000"/>
              <a:buFont typeface="Arial"/>
              <a:buNone/>
            </a:pPr>
            <a:r>
              <a:t/>
            </a:r>
            <a:endParaRPr b="0" i="0" sz="3000" u="none" cap="none" strike="noStrike">
              <a:solidFill>
                <a:srgbClr val="6FB147"/>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4302D"/>
              </a:solidFill>
              <a:highlight>
                <a:srgbClr val="F1F1F1"/>
              </a:highlight>
              <a:latin typeface="Varela Round"/>
              <a:ea typeface="Varela Round"/>
              <a:cs typeface="Varela Round"/>
              <a:sym typeface="Varela Round"/>
            </a:endParaRPr>
          </a:p>
        </p:txBody>
      </p:sp>
      <p:graphicFrame>
        <p:nvGraphicFramePr>
          <p:cNvPr id="149" name="Shape 149"/>
          <p:cNvGraphicFramePr/>
          <p:nvPr/>
        </p:nvGraphicFramePr>
        <p:xfrm>
          <a:off x="685800" y="859225"/>
          <a:ext cx="3000000" cy="3000000"/>
        </p:xfrm>
        <a:graphic>
          <a:graphicData uri="http://schemas.openxmlformats.org/drawingml/2006/table">
            <a:tbl>
              <a:tblPr>
                <a:solidFill>
                  <a:srgbClr val="F9F9F9"/>
                </a:solidFill>
                <a:tableStyleId>{857546AA-F087-402A-87F1-9C826A96480C}</a:tableStyleId>
              </a:tblPr>
              <a:tblGrid>
                <a:gridCol w="504825"/>
                <a:gridCol w="762000"/>
                <a:gridCol w="619125"/>
                <a:gridCol w="381000"/>
                <a:gridCol w="400050"/>
                <a:gridCol w="819150"/>
                <a:gridCol w="609600"/>
                <a:gridCol w="866775"/>
                <a:gridCol w="1152525"/>
                <a:gridCol w="876300"/>
                <a:gridCol w="781050"/>
              </a:tblGrid>
              <a:tr h="333375">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Label</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 Samples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Average</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Min</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Max</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Std. Dev.</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Error %</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Throughput</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Received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Sent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Avg. Bytes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Startup</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549</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35.78374361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293.8583603</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55.95935572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55.67238466</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45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1.359661682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287.8802418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54.82094449</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54.53981144</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24</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1.155032275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292.1129503</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55.62697785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55.3417113</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bl>
          </a:graphicData>
        </a:graphic>
      </p:graphicFrame>
      <p:graphicFrame>
        <p:nvGraphicFramePr>
          <p:cNvPr id="150" name="Shape 150"/>
          <p:cNvGraphicFramePr/>
          <p:nvPr/>
        </p:nvGraphicFramePr>
        <p:xfrm>
          <a:off x="685800" y="2206575"/>
          <a:ext cx="3000000" cy="3000000"/>
        </p:xfrm>
        <a:graphic>
          <a:graphicData uri="http://schemas.openxmlformats.org/drawingml/2006/table">
            <a:tbl>
              <a:tblPr>
                <a:solidFill>
                  <a:srgbClr val="F9F9F9"/>
                </a:solidFill>
                <a:tableStyleId>{857546AA-F087-402A-87F1-9C826A96480C}</a:tableStyleId>
              </a:tblPr>
              <a:tblGrid>
                <a:gridCol w="504825"/>
                <a:gridCol w="762000"/>
                <a:gridCol w="619125"/>
                <a:gridCol w="381000"/>
                <a:gridCol w="400050"/>
                <a:gridCol w="819150"/>
                <a:gridCol w="609600"/>
                <a:gridCol w="866775"/>
                <a:gridCol w="1152525"/>
                <a:gridCol w="876300"/>
                <a:gridCol w="781050"/>
              </a:tblGrid>
              <a:tr h="333375">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Label</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 Samples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Average</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Min</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Max</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Std. Dev.</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Error %</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Throughput</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Received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Sent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Avg. Bytes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Startup</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561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40.13705065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291.5168594</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56.0828333</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55.22878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1.058925031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293.5995302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56.48350338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55.6233485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0.926034317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294.3485086</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56.62759395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55.7652448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197</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bl>
          </a:graphicData>
        </a:graphic>
      </p:graphicFrame>
      <p:graphicFrame>
        <p:nvGraphicFramePr>
          <p:cNvPr id="151" name="Shape 151"/>
          <p:cNvGraphicFramePr/>
          <p:nvPr/>
        </p:nvGraphicFramePr>
        <p:xfrm>
          <a:off x="685800" y="3612775"/>
          <a:ext cx="3000000" cy="3000000"/>
        </p:xfrm>
        <a:graphic>
          <a:graphicData uri="http://schemas.openxmlformats.org/drawingml/2006/table">
            <a:tbl>
              <a:tblPr>
                <a:solidFill>
                  <a:srgbClr val="F9F9F9"/>
                </a:solidFill>
                <a:tableStyleId>{857546AA-F087-402A-87F1-9C826A96480C}</a:tableStyleId>
              </a:tblPr>
              <a:tblGrid>
                <a:gridCol w="504825"/>
                <a:gridCol w="762000"/>
                <a:gridCol w="619125"/>
                <a:gridCol w="381000"/>
                <a:gridCol w="400050"/>
                <a:gridCol w="819150"/>
                <a:gridCol w="609600"/>
                <a:gridCol w="866775"/>
                <a:gridCol w="1152525"/>
                <a:gridCol w="876300"/>
                <a:gridCol w="781050"/>
              </a:tblGrid>
              <a:tr h="333375">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Label</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 Samples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Average</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Min</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Max</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Std. Dev.</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Error %</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Throughput</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Received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Sent KB/sec</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l">
                        <a:lnSpc>
                          <a:spcPct val="130000"/>
                        </a:lnSpc>
                        <a:spcBef>
                          <a:spcPts val="0"/>
                        </a:spcBef>
                        <a:spcAft>
                          <a:spcPts val="0"/>
                        </a:spcAft>
                        <a:buClr>
                          <a:srgbClr val="000000"/>
                        </a:buClr>
                        <a:buSzPts val="1050"/>
                        <a:buFont typeface="Arial"/>
                        <a:buNone/>
                      </a:pPr>
                      <a:r>
                        <a:rPr lang="en" sz="1050" u="none" cap="none" strike="noStrike">
                          <a:solidFill>
                            <a:srgbClr val="555555"/>
                          </a:solidFill>
                          <a:highlight>
                            <a:srgbClr val="F9F9F9"/>
                          </a:highlight>
                          <a:latin typeface="Georgia"/>
                          <a:ea typeface="Georgia"/>
                          <a:cs typeface="Georgia"/>
                          <a:sym typeface="Georgia"/>
                        </a:rPr>
                        <a:t>Avg. Bytes</a:t>
                      </a:r>
                      <a:endParaRPr sz="1050" u="none" cap="none" strike="noStrike">
                        <a:solidFill>
                          <a:srgbClr val="555555"/>
                        </a:solidFill>
                        <a:highlight>
                          <a:srgbClr val="F9F9F9"/>
                        </a:highlight>
                        <a:latin typeface="Georgia"/>
                        <a:ea typeface="Georgia"/>
                        <a:cs typeface="Georgia"/>
                        <a:sym typeface="Georgia"/>
                      </a:endParaRPr>
                    </a:p>
                  </a:txBody>
                  <a:tcPr marT="66675" marB="76200" marR="66675" marL="66675">
                    <a:lnT cap="flat" cmpd="sng" w="9525">
                      <a:solidFill>
                        <a:srgbClr val="FFFFF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Startup</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6</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451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31.6188702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295.6830278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63.81440346</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56.01807363</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221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1.255447862</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292.7400468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63.17924839</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55.46051669</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221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r h="228600">
                <a:tc>
                  <a:txBody>
                    <a:bodyPr>
                      <a:noAutofit/>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Others</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3000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1.559477975</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0</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294.3773918</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63.53262069</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55.77071681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rgbClr val="555555"/>
                          </a:solidFill>
                          <a:highlight>
                            <a:srgbClr val="F9F9F9"/>
                          </a:highlight>
                        </a:rPr>
                        <a:t>221</a:t>
                      </a:r>
                      <a:endParaRPr sz="900" u="none" cap="none" strike="noStrike">
                        <a:solidFill>
                          <a:srgbClr val="555555"/>
                        </a:solidFill>
                        <a:highlight>
                          <a:srgbClr val="F9F9F9"/>
                        </a:highlight>
                      </a:endParaRPr>
                    </a:p>
                  </a:txBody>
                  <a:tcPr marT="38100" marB="38100" marR="66675" marL="66675">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tcPr>
                </a:tc>
              </a:tr>
            </a:tbl>
          </a:graphicData>
        </a:graphic>
      </p:graphicFrame>
      <p:sp>
        <p:nvSpPr>
          <p:cNvPr id="152" name="Shape 152"/>
          <p:cNvSpPr txBox="1"/>
          <p:nvPr/>
        </p:nvSpPr>
        <p:spPr>
          <a:xfrm>
            <a:off x="247175" y="859225"/>
            <a:ext cx="247200" cy="10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TOMCAT</a:t>
            </a:r>
            <a:endParaRPr b="1" i="0" sz="1000" u="none" cap="none" strike="noStrike">
              <a:solidFill>
                <a:srgbClr val="FFFFFF"/>
              </a:solidFill>
              <a:latin typeface="Arial"/>
              <a:ea typeface="Arial"/>
              <a:cs typeface="Arial"/>
              <a:sym typeface="Arial"/>
            </a:endParaRPr>
          </a:p>
        </p:txBody>
      </p:sp>
      <p:sp>
        <p:nvSpPr>
          <p:cNvPr id="153" name="Shape 153"/>
          <p:cNvSpPr txBox="1"/>
          <p:nvPr/>
        </p:nvSpPr>
        <p:spPr>
          <a:xfrm>
            <a:off x="247175" y="2283675"/>
            <a:ext cx="247200" cy="9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JETTY</a:t>
            </a:r>
            <a:endParaRPr b="1" i="0" sz="1000" u="none" cap="none" strike="noStrike">
              <a:solidFill>
                <a:srgbClr val="FFFFFF"/>
              </a:solidFill>
              <a:latin typeface="Arial"/>
              <a:ea typeface="Arial"/>
              <a:cs typeface="Arial"/>
              <a:sym typeface="Arial"/>
            </a:endParaRPr>
          </a:p>
        </p:txBody>
      </p:sp>
      <p:sp>
        <p:nvSpPr>
          <p:cNvPr id="154" name="Shape 154"/>
          <p:cNvSpPr txBox="1"/>
          <p:nvPr/>
        </p:nvSpPr>
        <p:spPr>
          <a:xfrm>
            <a:off x="247175" y="3612775"/>
            <a:ext cx="247200" cy="10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UNDERTOW</a:t>
            </a:r>
            <a:endParaRPr b="1" i="0" sz="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58" name="Shape 158"/>
        <p:cNvGrpSpPr/>
        <p:nvPr/>
      </p:nvGrpSpPr>
      <p:grpSpPr>
        <a:xfrm>
          <a:off x="0" y="0"/>
          <a:ext cx="0" cy="0"/>
          <a:chOff x="0" y="0"/>
          <a:chExt cx="0" cy="0"/>
        </a:xfrm>
      </p:grpSpPr>
      <p:sp>
        <p:nvSpPr>
          <p:cNvPr id="159" name="Shape 159"/>
          <p:cNvSpPr txBox="1"/>
          <p:nvPr/>
        </p:nvSpPr>
        <p:spPr>
          <a:xfrm>
            <a:off x="706800" y="360550"/>
            <a:ext cx="77304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n" sz="2100" u="none" cap="none" strike="noStrike">
                <a:solidFill>
                  <a:srgbClr val="F3F3F3"/>
                </a:solidFill>
                <a:latin typeface="Varela Round"/>
                <a:ea typeface="Varela Round"/>
                <a:cs typeface="Varela Round"/>
                <a:sym typeface="Varela Round"/>
              </a:rPr>
              <a:t>Comparison of </a:t>
            </a:r>
            <a:r>
              <a:rPr b="0" i="0" lang="en" sz="2100" u="none" cap="none" strike="noStrike">
                <a:solidFill>
                  <a:srgbClr val="6FB147"/>
                </a:solidFill>
                <a:latin typeface="Varela Round"/>
                <a:ea typeface="Varela Round"/>
                <a:cs typeface="Varela Round"/>
                <a:sym typeface="Varela Round"/>
              </a:rPr>
              <a:t>Spring Boot</a:t>
            </a:r>
            <a:r>
              <a:rPr b="0" i="0" lang="en" sz="2100" u="none" cap="none" strike="noStrike">
                <a:solidFill>
                  <a:srgbClr val="F3F3F3"/>
                </a:solidFill>
                <a:latin typeface="Varela Round"/>
                <a:ea typeface="Varela Round"/>
                <a:cs typeface="Varela Round"/>
                <a:sym typeface="Varela Round"/>
              </a:rPr>
              <a:t> Embedded Servlet Containers</a:t>
            </a:r>
            <a:endParaRPr b="0" i="0" sz="2100" u="none" cap="none" strike="noStrike">
              <a:solidFill>
                <a:srgbClr val="F3F3F3"/>
              </a:solidFill>
              <a:latin typeface="Varela Round"/>
              <a:ea typeface="Varela Round"/>
              <a:cs typeface="Varela Round"/>
              <a:sym typeface="Varela Round"/>
            </a:endParaRPr>
          </a:p>
          <a:p>
            <a:pPr indent="0" lvl="0" marL="0" marR="0" rtl="0" algn="ctr">
              <a:lnSpc>
                <a:spcPct val="100000"/>
              </a:lnSpc>
              <a:spcBef>
                <a:spcPts val="800"/>
              </a:spcBef>
              <a:spcAft>
                <a:spcPts val="0"/>
              </a:spcAft>
              <a:buClr>
                <a:srgbClr val="000000"/>
              </a:buClr>
              <a:buSzPts val="3000"/>
              <a:buFont typeface="Arial"/>
              <a:buNone/>
            </a:pPr>
            <a:r>
              <a:t/>
            </a:r>
            <a:endParaRPr b="0" i="0" sz="3000" u="none" cap="none" strike="noStrike">
              <a:solidFill>
                <a:srgbClr val="6FB147"/>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4302D"/>
              </a:solidFill>
              <a:highlight>
                <a:srgbClr val="F1F1F1"/>
              </a:highlight>
              <a:latin typeface="Varela Round"/>
              <a:ea typeface="Varela Round"/>
              <a:cs typeface="Varela Round"/>
              <a:sym typeface="Varela Round"/>
            </a:endParaRPr>
          </a:p>
        </p:txBody>
      </p:sp>
      <p:sp>
        <p:nvSpPr>
          <p:cNvPr id="160" name="Shape 160"/>
          <p:cNvSpPr txBox="1"/>
          <p:nvPr/>
        </p:nvSpPr>
        <p:spPr>
          <a:xfrm>
            <a:off x="600850" y="1824300"/>
            <a:ext cx="2330400" cy="149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Proxima Nova Extrabold"/>
                <a:ea typeface="Proxima Nova Extrabold"/>
                <a:cs typeface="Proxima Nova Extrabold"/>
                <a:sym typeface="Proxima Nova Extrabold"/>
              </a:rPr>
              <a:t>TOMCAT</a:t>
            </a:r>
            <a:endParaRPr b="0" i="0" sz="1150" u="none" cap="none" strike="noStrike">
              <a:solidFill>
                <a:srgbClr val="FFFFFF"/>
              </a:solidFill>
              <a:latin typeface="Proxima Nova Extrabold"/>
              <a:ea typeface="Proxima Nova Extrabold"/>
              <a:cs typeface="Proxima Nova Extrabold"/>
              <a:sym typeface="Proxima Nova Extrabold"/>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chemeClr val="dk1"/>
              </a:buClr>
              <a:buSzPts val="1100"/>
              <a:buFont typeface="Arial"/>
              <a:buNone/>
            </a:pPr>
            <a:r>
              <a:rPr b="0" i="0" lang="en" sz="1150" u="none" cap="none" strike="noStrike">
                <a:solidFill>
                  <a:srgbClr val="FFFFFF"/>
                </a:solidFill>
                <a:latin typeface="Varela Round"/>
                <a:ea typeface="Varela Round"/>
                <a:cs typeface="Varela Round"/>
                <a:sym typeface="Varela Round"/>
              </a:rPr>
              <a:t>Heap Size: 697,827,328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chemeClr val="dk1"/>
              </a:buClr>
              <a:buSzPts val="1100"/>
              <a:buFont typeface="Arial"/>
              <a:buNone/>
            </a:pPr>
            <a:r>
              <a:rPr b="0" i="0" lang="en" sz="1150" u="none" cap="none" strike="noStrike">
                <a:solidFill>
                  <a:srgbClr val="FFFFFF"/>
                </a:solidFill>
                <a:latin typeface="Varela Round"/>
                <a:ea typeface="Varela Round"/>
                <a:cs typeface="Varela Round"/>
                <a:sym typeface="Varela Round"/>
              </a:rPr>
              <a:t>Used: 124,260,976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chemeClr val="dk1"/>
              </a:buClr>
              <a:buSzPts val="1100"/>
              <a:buFont typeface="Arial"/>
              <a:buNone/>
            </a:pPr>
            <a:r>
              <a:rPr b="0" i="0" lang="en" sz="1150" u="none" cap="none" strike="noStrike">
                <a:solidFill>
                  <a:srgbClr val="FFFFFF"/>
                </a:solidFill>
                <a:latin typeface="Varela Round"/>
                <a:ea typeface="Varela Round"/>
                <a:cs typeface="Varela Round"/>
                <a:sym typeface="Varela Round"/>
              </a:rPr>
              <a:t>Max: 2,147,483,648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chemeClr val="dk1"/>
              </a:buClr>
              <a:buSzPts val="1100"/>
              <a:buFont typeface="Arial"/>
              <a:buNone/>
            </a:pPr>
            <a:r>
              <a:rPr b="0" i="0" lang="en" sz="1150" u="none" cap="none" strike="noStrike">
                <a:solidFill>
                  <a:srgbClr val="FFFFFF"/>
                </a:solidFill>
                <a:latin typeface="Varela Round"/>
                <a:ea typeface="Varela Round"/>
                <a:cs typeface="Varela Round"/>
                <a:sym typeface="Varela Round"/>
              </a:rPr>
              <a:t>Threads: 17 Live, 22 Started</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Shape 161"/>
          <p:cNvSpPr txBox="1"/>
          <p:nvPr/>
        </p:nvSpPr>
        <p:spPr>
          <a:xfrm>
            <a:off x="3471525" y="1824300"/>
            <a:ext cx="2330400" cy="149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Proxima Nova Extrabold"/>
                <a:ea typeface="Proxima Nova Extrabold"/>
                <a:cs typeface="Proxima Nova Extrabold"/>
                <a:sym typeface="Proxima Nova Extrabold"/>
              </a:rPr>
              <a:t>JETTY</a:t>
            </a:r>
            <a:endParaRPr b="0" i="0" sz="1150" u="none" cap="none" strike="noStrike">
              <a:solidFill>
                <a:srgbClr val="FFFFFF"/>
              </a:solidFill>
              <a:latin typeface="Proxima Nova Extrabold"/>
              <a:ea typeface="Proxima Nova Extrabold"/>
              <a:cs typeface="Proxima Nova Extrabold"/>
              <a:sym typeface="Proxima Nova Extrabold"/>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Heap Size: 628,621,312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Used: 311,476,776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Max: 2,147,483,648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Threads: 19 Live, 22 Started</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Shape 162"/>
          <p:cNvSpPr txBox="1"/>
          <p:nvPr/>
        </p:nvSpPr>
        <p:spPr>
          <a:xfrm>
            <a:off x="6342200" y="1824300"/>
            <a:ext cx="2330400" cy="149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Proxima Nova Extrabold"/>
                <a:ea typeface="Proxima Nova Extrabold"/>
                <a:cs typeface="Proxima Nova Extrabold"/>
                <a:sym typeface="Proxima Nova Extrabold"/>
              </a:rPr>
              <a:t>UNDERTOW</a:t>
            </a:r>
            <a:endParaRPr b="0" i="0" sz="1150" u="none" cap="none" strike="noStrike">
              <a:solidFill>
                <a:srgbClr val="FFFFFF"/>
              </a:solidFill>
              <a:latin typeface="Proxima Nova Extrabold"/>
              <a:ea typeface="Proxima Nova Extrabold"/>
              <a:cs typeface="Proxima Nova Extrabold"/>
              <a:sym typeface="Proxima Nova Extrabold"/>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Heap Size: 630,718,464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DD7E6B"/>
                </a:solidFill>
                <a:latin typeface="Varela Round"/>
                <a:ea typeface="Varela Round"/>
                <a:cs typeface="Varela Round"/>
                <a:sym typeface="Varela Round"/>
              </a:rPr>
              <a:t>Used: 114,599,536 B</a:t>
            </a:r>
            <a:endParaRPr b="0" i="0" sz="1150" u="none" cap="none" strike="noStrike">
              <a:solidFill>
                <a:srgbClr val="DD7E6B"/>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Max: 2,147,483,648 B</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15000"/>
              </a:lnSpc>
              <a:spcBef>
                <a:spcPts val="0"/>
              </a:spcBef>
              <a:spcAft>
                <a:spcPts val="0"/>
              </a:spcAft>
              <a:buClr>
                <a:srgbClr val="000000"/>
              </a:buClr>
              <a:buSzPts val="1150"/>
              <a:buFont typeface="Arial"/>
              <a:buNone/>
            </a:pPr>
            <a:r>
              <a:rPr b="0" i="0" lang="en" sz="1150" u="none" cap="none" strike="noStrike">
                <a:solidFill>
                  <a:srgbClr val="FFFFFF"/>
                </a:solidFill>
                <a:latin typeface="Varela Round"/>
                <a:ea typeface="Varela Round"/>
                <a:cs typeface="Varela Round"/>
                <a:sym typeface="Varela Round"/>
              </a:rPr>
              <a:t>Threads: 17 Live, 20 Started</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Shape 163"/>
          <p:cNvPicPr preferRelativeResize="0"/>
          <p:nvPr/>
        </p:nvPicPr>
        <p:blipFill rotWithShape="1">
          <a:blip r:embed="rId3">
            <a:alphaModFix/>
          </a:blip>
          <a:srcRect b="0" l="0" r="0" t="0"/>
          <a:stretch/>
        </p:blipFill>
        <p:spPr>
          <a:xfrm>
            <a:off x="3757276" y="3319200"/>
            <a:ext cx="1629450" cy="17122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ppt_w</p:attrName>
                                        </p:attrNameLst>
                                      </p:cBhvr>
                                      <p:tavLst>
                                        <p:tav fmla="" tm="0">
                                          <p:val>
                                            <p:strVal val="0"/>
                                          </p:val>
                                        </p:tav>
                                        <p:tav fmla="" tm="100000">
                                          <p:val>
                                            <p:strVal val="#ppt_w"/>
                                          </p:val>
                                        </p:tav>
                                      </p:tavLst>
                                    </p:anim>
                                    <p:anim calcmode="lin" valueType="num">
                                      <p:cBhvr additive="base">
                                        <p:cTn dur="1000"/>
                                        <p:tgtEl>
                                          <p:spTgt spid="16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67" name="Shape 167"/>
        <p:cNvGrpSpPr/>
        <p:nvPr/>
      </p:nvGrpSpPr>
      <p:grpSpPr>
        <a:xfrm>
          <a:off x="0" y="0"/>
          <a:ext cx="0" cy="0"/>
          <a:chOff x="0" y="0"/>
          <a:chExt cx="0" cy="0"/>
        </a:xfrm>
      </p:grpSpPr>
      <p:sp>
        <p:nvSpPr>
          <p:cNvPr id="168" name="Shape 168"/>
          <p:cNvSpPr txBox="1"/>
          <p:nvPr/>
        </p:nvSpPr>
        <p:spPr>
          <a:xfrm>
            <a:off x="706800" y="431175"/>
            <a:ext cx="7730400" cy="85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en" sz="3000" u="none" cap="none" strike="noStrike">
                <a:solidFill>
                  <a:srgbClr val="6FB147"/>
                </a:solidFill>
                <a:latin typeface="Proxima Nova"/>
                <a:ea typeface="Proxima Nova"/>
                <a:cs typeface="Proxima Nova"/>
                <a:sym typeface="Proxima Nova"/>
              </a:rPr>
              <a:t>Spring Boot</a:t>
            </a:r>
            <a:r>
              <a:rPr b="1" i="0" lang="en" sz="3000" u="none" cap="none" strike="noStrike">
                <a:solidFill>
                  <a:srgbClr val="F3F3F3"/>
                </a:solidFill>
                <a:latin typeface="Proxima Nova"/>
                <a:ea typeface="Proxima Nova"/>
                <a:cs typeface="Proxima Nova"/>
                <a:sym typeface="Proxima Nova"/>
              </a:rPr>
              <a:t> features overview</a:t>
            </a:r>
            <a:endParaRPr b="1" i="0" sz="3000" u="none" cap="none" strike="noStrike">
              <a:solidFill>
                <a:srgbClr val="F3F3F3"/>
              </a:solidFill>
              <a:latin typeface="Proxima Nova"/>
              <a:ea typeface="Proxima Nova"/>
              <a:cs typeface="Proxima Nova"/>
              <a:sym typeface="Proxima Nova"/>
            </a:endParaRPr>
          </a:p>
          <a:p>
            <a:pPr indent="0" lvl="0" marL="0" marR="0" rtl="0" algn="ctr">
              <a:lnSpc>
                <a:spcPct val="100000"/>
              </a:lnSpc>
              <a:spcBef>
                <a:spcPts val="800"/>
              </a:spcBef>
              <a:spcAft>
                <a:spcPts val="0"/>
              </a:spcAft>
              <a:buClr>
                <a:srgbClr val="000000"/>
              </a:buClr>
              <a:buSzPts val="3000"/>
              <a:buFont typeface="Arial"/>
              <a:buNone/>
            </a:pPr>
            <a:r>
              <a:t/>
            </a:r>
            <a:endParaRPr b="0" i="0" sz="3000" u="none" cap="none" strike="noStrike">
              <a:solidFill>
                <a:srgbClr val="6FB147"/>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4302D"/>
              </a:solidFill>
              <a:highlight>
                <a:srgbClr val="F1F1F1"/>
              </a:highlight>
              <a:latin typeface="Varela Round"/>
              <a:ea typeface="Varela Round"/>
              <a:cs typeface="Varela Round"/>
              <a:sym typeface="Varela Round"/>
            </a:endParaRPr>
          </a:p>
        </p:txBody>
      </p:sp>
      <p:sp>
        <p:nvSpPr>
          <p:cNvPr id="169" name="Shape 169"/>
          <p:cNvSpPr txBox="1"/>
          <p:nvPr/>
        </p:nvSpPr>
        <p:spPr>
          <a:xfrm>
            <a:off x="1088400" y="2100900"/>
            <a:ext cx="6967200" cy="174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Proxima Nova Semibold"/>
                <a:ea typeface="Proxima Nova Semibold"/>
                <a:cs typeface="Proxima Nova Semibold"/>
                <a:sym typeface="Proxima Nova Semibold"/>
              </a:rPr>
              <a:t>https://docs.spring.io/spring-boot/docs/current/reference/htmlsingle/</a:t>
            </a:r>
            <a:endParaRPr b="0" i="0" sz="3000" u="none" cap="none" strike="noStrike">
              <a:solidFill>
                <a:srgbClr val="FFFFFF"/>
              </a:solidFill>
              <a:latin typeface="Proxima Nova Semibold"/>
              <a:ea typeface="Proxima Nova Semibold"/>
              <a:cs typeface="Proxima Nova Semibold"/>
              <a:sym typeface="Proxima Nova Semibold"/>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rgbClr val="FFFFFF"/>
              </a:solidFill>
              <a:latin typeface="Varela Round"/>
              <a:ea typeface="Varela Round"/>
              <a:cs typeface="Varela Round"/>
              <a:sym typeface="Varela Roun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109.jpg" id="174" name="Shape 174"/>
          <p:cNvPicPr preferRelativeResize="0"/>
          <p:nvPr/>
        </p:nvPicPr>
        <p:blipFill rotWithShape="1">
          <a:blip r:embed="rId3">
            <a:alphaModFix/>
          </a:blip>
          <a:srcRect b="3873" l="0" r="0" t="3865"/>
          <a:stretch/>
        </p:blipFill>
        <p:spPr>
          <a:xfrm>
            <a:off x="2949675" y="0"/>
            <a:ext cx="6194325" cy="5143500"/>
          </a:xfrm>
          <a:prstGeom prst="rect">
            <a:avLst/>
          </a:prstGeom>
          <a:noFill/>
          <a:ln>
            <a:noFill/>
          </a:ln>
        </p:spPr>
      </p:pic>
      <p:sp>
        <p:nvSpPr>
          <p:cNvPr id="175" name="Shape 175"/>
          <p:cNvSpPr txBox="1"/>
          <p:nvPr/>
        </p:nvSpPr>
        <p:spPr>
          <a:xfrm>
            <a:off x="0" y="0"/>
            <a:ext cx="2949600" cy="51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Proxima Nova Semibold"/>
                <a:ea typeface="Proxima Nova Semibold"/>
                <a:cs typeface="Proxima Nova Semibold"/>
                <a:sym typeface="Proxima Nova Semibold"/>
              </a:rPr>
              <a:t>Surprize</a:t>
            </a:r>
            <a:r>
              <a:rPr b="0" i="0" lang="en" sz="3600" u="none" cap="none" strike="noStrike">
                <a:solidFill>
                  <a:srgbClr val="000000"/>
                </a:solidFill>
                <a:latin typeface="Proxima Nova"/>
                <a:ea typeface="Proxima Nova"/>
                <a:cs typeface="Proxima Nova"/>
                <a:sym typeface="Proxima Nova"/>
              </a:rPr>
              <a:t>! We’ve got a </a:t>
            </a:r>
            <a:r>
              <a:rPr b="0" i="0" lang="en" sz="3600" u="none" cap="none" strike="noStrike">
                <a:solidFill>
                  <a:srgbClr val="000000"/>
                </a:solidFill>
                <a:latin typeface="Proxima Nova Extrabold"/>
                <a:ea typeface="Proxima Nova Extrabold"/>
                <a:cs typeface="Proxima Nova Extrabold"/>
                <a:sym typeface="Proxima Nova Extrabold"/>
              </a:rPr>
              <a:t>BOM</a:t>
            </a:r>
            <a:r>
              <a:rPr b="0" i="0" lang="en" sz="3600" u="none" cap="none" strike="noStrike">
                <a:solidFill>
                  <a:srgbClr val="000000"/>
                </a:solidFill>
                <a:latin typeface="Proxima Nova"/>
                <a:ea typeface="Proxima Nova"/>
                <a:cs typeface="Proxima Nova"/>
                <a:sym typeface="Proxima Nova"/>
              </a:rPr>
              <a:t>!</a:t>
            </a:r>
            <a:endParaRPr b="0" i="0" sz="3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202729"/>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02729"/>
              </a:solidFill>
              <a:latin typeface="Proxima Nova"/>
              <a:ea typeface="Proxima Nova"/>
              <a:cs typeface="Proxima Nova"/>
              <a:sym typeface="Proxima Nova"/>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79" name="Shape 179"/>
        <p:cNvGrpSpPr/>
        <p:nvPr/>
      </p:nvGrpSpPr>
      <p:grpSpPr>
        <a:xfrm>
          <a:off x="0" y="0"/>
          <a:ext cx="0" cy="0"/>
          <a:chOff x="0" y="0"/>
          <a:chExt cx="0" cy="0"/>
        </a:xfrm>
      </p:grpSpPr>
      <p:sp>
        <p:nvSpPr>
          <p:cNvPr id="180" name="Shape 180"/>
          <p:cNvSpPr txBox="1"/>
          <p:nvPr/>
        </p:nvSpPr>
        <p:spPr>
          <a:xfrm>
            <a:off x="1988700" y="1992475"/>
            <a:ext cx="5166600" cy="973200"/>
          </a:xfrm>
          <a:prstGeom prst="rect">
            <a:avLst/>
          </a:prstGeom>
          <a:noFill/>
          <a:ln>
            <a:noFill/>
          </a:ln>
        </p:spPr>
        <p:txBody>
          <a:bodyPr anchorCtr="0" anchor="t" bIns="91425" lIns="91425" spcFirstLastPara="1" rIns="91425" wrap="square" tIns="91425">
            <a:noAutofit/>
          </a:bodyPr>
          <a:lstStyle/>
          <a:p>
            <a:pPr indent="0" lvl="0" marL="0" marR="0" rtl="0" algn="ctr">
              <a:lnSpc>
                <a:spcPct val="97826"/>
              </a:lnSpc>
              <a:spcBef>
                <a:spcPts val="0"/>
              </a:spcBef>
              <a:spcAft>
                <a:spcPts val="1100"/>
              </a:spcAft>
              <a:buClr>
                <a:srgbClr val="000000"/>
              </a:buClr>
              <a:buSzPts val="5200"/>
              <a:buFont typeface="Arial"/>
              <a:buNone/>
            </a:pPr>
            <a:r>
              <a:rPr b="0" i="0" lang="en" sz="5200" u="none" cap="none" strike="noStrike">
                <a:solidFill>
                  <a:srgbClr val="FFFFFF"/>
                </a:solidFill>
                <a:latin typeface="Proxima Nova Semibold"/>
                <a:ea typeface="Proxima Nova Semibold"/>
                <a:cs typeface="Proxima Nova Semibold"/>
                <a:sym typeface="Proxima Nova Semibold"/>
              </a:rPr>
              <a:t>start.</a:t>
            </a:r>
            <a:r>
              <a:rPr b="0" i="0" lang="en" sz="5200" u="none" cap="none" strike="noStrike">
                <a:solidFill>
                  <a:srgbClr val="6FB147"/>
                </a:solidFill>
                <a:latin typeface="Proxima Nova Semibold"/>
                <a:ea typeface="Proxima Nova Semibold"/>
                <a:cs typeface="Proxima Nova Semibold"/>
                <a:sym typeface="Proxima Nova Semibold"/>
              </a:rPr>
              <a:t>spring</a:t>
            </a:r>
            <a:r>
              <a:rPr b="0" i="0" lang="en" sz="5200" u="none" cap="none" strike="noStrike">
                <a:solidFill>
                  <a:srgbClr val="FFFFFF"/>
                </a:solidFill>
                <a:latin typeface="Proxima Nova Semibold"/>
                <a:ea typeface="Proxima Nova Semibold"/>
                <a:cs typeface="Proxima Nova Semibold"/>
                <a:sym typeface="Proxima Nova Semibold"/>
              </a:rPr>
              <a:t>.io</a:t>
            </a:r>
            <a:endParaRPr b="0" i="0" sz="5200" u="none" cap="none" strike="noStrike">
              <a:solidFill>
                <a:srgbClr val="FFFFFF"/>
              </a:solidFill>
              <a:latin typeface="Proxima Nova Semibold"/>
              <a:ea typeface="Proxima Nova Semibold"/>
              <a:cs typeface="Proxima Nova Semibold"/>
              <a:sym typeface="Proxima Nova Semibo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Shape 61"/>
          <p:cNvPicPr preferRelativeResize="0"/>
          <p:nvPr/>
        </p:nvPicPr>
        <p:blipFill rotWithShape="1">
          <a:blip r:embed="rId3">
            <a:alphaModFix/>
          </a:blip>
          <a:srcRect b="0" l="19219" r="19219" t="0"/>
          <a:stretch/>
        </p:blipFill>
        <p:spPr>
          <a:xfrm>
            <a:off x="2949675" y="0"/>
            <a:ext cx="6194326" cy="5143502"/>
          </a:xfrm>
          <a:prstGeom prst="rect">
            <a:avLst/>
          </a:prstGeom>
          <a:noFill/>
          <a:ln>
            <a:noFill/>
          </a:ln>
        </p:spPr>
      </p:pic>
      <p:sp>
        <p:nvSpPr>
          <p:cNvPr id="62" name="Shape 62"/>
          <p:cNvSpPr txBox="1"/>
          <p:nvPr/>
        </p:nvSpPr>
        <p:spPr>
          <a:xfrm>
            <a:off x="0" y="0"/>
            <a:ext cx="2949600" cy="51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202729"/>
                </a:solidFill>
                <a:latin typeface="Proxima Nova"/>
                <a:ea typeface="Proxima Nova"/>
                <a:cs typeface="Proxima Nova"/>
                <a:sym typeface="Proxima Nova"/>
              </a:rPr>
              <a:t>What is </a:t>
            </a:r>
            <a:r>
              <a:rPr b="1" i="0" lang="en" sz="3600" u="none" cap="none" strike="noStrike">
                <a:solidFill>
                  <a:srgbClr val="B3BB66"/>
                </a:solidFill>
                <a:latin typeface="Proxima Nova"/>
                <a:ea typeface="Proxima Nova"/>
                <a:cs typeface="Proxima Nova"/>
                <a:sym typeface="Proxima Nova"/>
              </a:rPr>
              <a:t>Spring</a:t>
            </a:r>
            <a:r>
              <a:rPr b="0" i="0" lang="en" sz="3600" u="none" cap="none" strike="noStrike">
                <a:solidFill>
                  <a:srgbClr val="202729"/>
                </a:solidFill>
                <a:latin typeface="Proxima Nova"/>
                <a:ea typeface="Proxima Nova"/>
                <a:cs typeface="Proxima Nova"/>
                <a:sym typeface="Proxima Nova"/>
              </a:rPr>
              <a:t>? But wait… what is </a:t>
            </a:r>
            <a:r>
              <a:rPr b="1" i="0" lang="en" sz="3600" u="none" cap="none" strike="noStrike">
                <a:solidFill>
                  <a:srgbClr val="B3BB66"/>
                </a:solidFill>
                <a:latin typeface="Proxima Nova"/>
                <a:ea typeface="Proxima Nova"/>
                <a:cs typeface="Proxima Nova"/>
                <a:sym typeface="Proxima Nova"/>
              </a:rPr>
              <a:t>Spring Boot</a:t>
            </a:r>
            <a:r>
              <a:rPr b="0" i="0" lang="en" sz="3600" u="none" cap="none" strike="noStrike">
                <a:solidFill>
                  <a:srgbClr val="202729"/>
                </a:solidFill>
                <a:latin typeface="Proxima Nova"/>
                <a:ea typeface="Proxima Nova"/>
                <a:cs typeface="Proxima Nova"/>
                <a:sym typeface="Proxima Nova"/>
              </a:rPr>
              <a:t>?</a:t>
            </a:r>
            <a:endParaRPr b="0" i="0" sz="3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descr="309.jpg" id="185" name="Shape 185"/>
          <p:cNvPicPr preferRelativeResize="0"/>
          <p:nvPr/>
        </p:nvPicPr>
        <p:blipFill rotWithShape="1">
          <a:blip r:embed="rId3">
            <a:alphaModFix/>
          </a:blip>
          <a:srcRect b="0" l="729" r="738" t="0"/>
          <a:stretch/>
        </p:blipFill>
        <p:spPr>
          <a:xfrm>
            <a:off x="2949675" y="0"/>
            <a:ext cx="6194320" cy="5143500"/>
          </a:xfrm>
          <a:prstGeom prst="rect">
            <a:avLst/>
          </a:prstGeom>
          <a:noFill/>
          <a:ln>
            <a:noFill/>
          </a:ln>
        </p:spPr>
      </p:pic>
      <p:sp>
        <p:nvSpPr>
          <p:cNvPr id="186" name="Shape 186"/>
          <p:cNvSpPr txBox="1"/>
          <p:nvPr/>
        </p:nvSpPr>
        <p:spPr>
          <a:xfrm>
            <a:off x="0" y="0"/>
            <a:ext cx="2949600" cy="51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Proxima Nova Semibold"/>
                <a:ea typeface="Proxima Nova Semibold"/>
                <a:cs typeface="Proxima Nova Semibold"/>
                <a:sym typeface="Proxima Nova Semibold"/>
              </a:rPr>
              <a:t>Congrats</a:t>
            </a:r>
            <a:r>
              <a:rPr b="0" i="0" lang="en" sz="3600" u="none" cap="none" strike="noStrike">
                <a:solidFill>
                  <a:srgbClr val="000000"/>
                </a:solidFill>
                <a:latin typeface="Proxima Nova"/>
                <a:ea typeface="Proxima Nova"/>
                <a:cs typeface="Proxima Nova"/>
                <a:sym typeface="Proxima Nova"/>
              </a:rPr>
              <a:t>! You are now licensed in </a:t>
            </a:r>
            <a:r>
              <a:rPr b="0" i="0" lang="en" sz="3600" u="none" cap="none" strike="noStrike">
                <a:solidFill>
                  <a:srgbClr val="6FB147"/>
                </a:solidFill>
                <a:latin typeface="Proxima Nova"/>
                <a:ea typeface="Proxima Nova"/>
                <a:cs typeface="Proxima Nova"/>
                <a:sym typeface="Proxima Nova"/>
              </a:rPr>
              <a:t>Spring+Boot</a:t>
            </a:r>
            <a:r>
              <a:rPr b="0" i="0" lang="en" sz="3600" u="none" cap="none" strike="noStrike">
                <a:solidFill>
                  <a:srgbClr val="000000"/>
                </a:solidFill>
                <a:latin typeface="Proxima Nova"/>
                <a:ea typeface="Proxima Nova"/>
                <a:cs typeface="Proxima Nova"/>
                <a:sym typeface="Proxima Nova"/>
              </a:rPr>
              <a:t>!</a:t>
            </a:r>
            <a:endParaRPr b="0" i="0" sz="3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202729"/>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02729"/>
              </a:solidFill>
              <a:latin typeface="Proxima Nova"/>
              <a:ea typeface="Proxima Nova"/>
              <a:cs typeface="Proxima Nova"/>
              <a:sym typeface="Proxima Nova"/>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244800"/>
            <a:ext cx="85206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sz="2400">
                <a:latin typeface="Proxima Nova Semibold"/>
                <a:ea typeface="Proxima Nova Semibold"/>
                <a:cs typeface="Proxima Nova Semibold"/>
                <a:sym typeface="Proxima Nova Semibold"/>
              </a:rPr>
              <a:t>W</a:t>
            </a:r>
            <a:r>
              <a:rPr b="0" i="0" lang="en" sz="2400" u="none" cap="none" strike="noStrike">
                <a:solidFill>
                  <a:schemeClr val="dk1"/>
                </a:solidFill>
                <a:latin typeface="Proxima Nova Semibold"/>
                <a:ea typeface="Proxima Nova Semibold"/>
                <a:cs typeface="Proxima Nova Semibold"/>
                <a:sym typeface="Proxima Nova Semibold"/>
              </a:rPr>
              <a:t>hat’s all about?</a:t>
            </a:r>
            <a:endParaRPr b="0" i="0" sz="2400" u="none" cap="none" strike="noStrike">
              <a:solidFill>
                <a:schemeClr val="dk1"/>
              </a:solidFill>
              <a:latin typeface="Proxima Nova Semibold"/>
              <a:ea typeface="Proxima Nova Semibold"/>
              <a:cs typeface="Proxima Nova Semibold"/>
              <a:sym typeface="Proxima Nova Semibold"/>
            </a:endParaRPr>
          </a:p>
        </p:txBody>
      </p:sp>
      <p:sp>
        <p:nvSpPr>
          <p:cNvPr id="68" name="Shape 68"/>
          <p:cNvSpPr txBox="1"/>
          <p:nvPr/>
        </p:nvSpPr>
        <p:spPr>
          <a:xfrm>
            <a:off x="311700" y="1076250"/>
            <a:ext cx="5043300" cy="2991000"/>
          </a:xfrm>
          <a:prstGeom prst="rect">
            <a:avLst/>
          </a:prstGeom>
          <a:noFill/>
          <a:ln>
            <a:noFill/>
          </a:ln>
        </p:spPr>
        <p:txBody>
          <a:bodyPr anchorCtr="0" anchor="t" bIns="91425" lIns="91425" spcFirstLastPara="1" rIns="91425" wrap="square" tIns="91425">
            <a:noAutofit/>
          </a:bodyPr>
          <a:lstStyle/>
          <a:p>
            <a:pPr indent="457200" lvl="0" marL="0" marR="0" rtl="0" algn="just">
              <a:lnSpc>
                <a:spcPct val="100000"/>
              </a:lnSpc>
              <a:spcBef>
                <a:spcPts val="0"/>
              </a:spcBef>
              <a:spcAft>
                <a:spcPts val="0"/>
              </a:spcAft>
              <a:buClr>
                <a:srgbClr val="000000"/>
              </a:buClr>
              <a:buSzPts val="1800"/>
              <a:buFont typeface="Arial"/>
              <a:buNone/>
            </a:pPr>
            <a:r>
              <a:rPr b="0" i="0" lang="en" sz="1800" u="none" cap="none" strike="noStrike">
                <a:solidFill>
                  <a:srgbClr val="000000"/>
                </a:solidFill>
                <a:highlight>
                  <a:srgbClr val="FFFFFF"/>
                </a:highlight>
                <a:latin typeface="Proxima Nova"/>
                <a:ea typeface="Proxima Nova"/>
                <a:cs typeface="Proxima Nova"/>
                <a:sym typeface="Proxima Nova"/>
              </a:rPr>
              <a:t>By contrast with traditional programming, in which our custom code makes calls to a library, </a:t>
            </a:r>
            <a:r>
              <a:rPr b="1" i="0" lang="en" sz="1800" u="none" cap="none" strike="noStrike">
                <a:solidFill>
                  <a:srgbClr val="000000"/>
                </a:solidFill>
                <a:highlight>
                  <a:srgbClr val="FFFFFF"/>
                </a:highlight>
                <a:latin typeface="Proxima Nova"/>
                <a:ea typeface="Proxima Nova"/>
                <a:cs typeface="Proxima Nova"/>
                <a:sym typeface="Proxima Nova"/>
              </a:rPr>
              <a:t>IoC enables a framework to take control of the flow</a:t>
            </a:r>
            <a:r>
              <a:rPr b="0" i="0" lang="en" sz="1800" u="none" cap="none" strike="noStrike">
                <a:solidFill>
                  <a:srgbClr val="000000"/>
                </a:solidFill>
                <a:highlight>
                  <a:srgbClr val="FFFFFF"/>
                </a:highlight>
                <a:latin typeface="Proxima Nova"/>
                <a:ea typeface="Proxima Nova"/>
                <a:cs typeface="Proxima Nova"/>
                <a:sym typeface="Proxima Nova"/>
              </a:rPr>
              <a:t> of a program and </a:t>
            </a:r>
            <a:r>
              <a:rPr b="1" i="0" lang="en" sz="1800" u="none" cap="none" strike="noStrike">
                <a:solidFill>
                  <a:srgbClr val="000000"/>
                </a:solidFill>
                <a:highlight>
                  <a:srgbClr val="FFFFFF"/>
                </a:highlight>
                <a:latin typeface="Proxima Nova"/>
                <a:ea typeface="Proxima Nova"/>
                <a:cs typeface="Proxima Nova"/>
                <a:sym typeface="Proxima Nova"/>
              </a:rPr>
              <a:t>make calls to our custom code</a:t>
            </a:r>
            <a:r>
              <a:rPr b="0" i="0" lang="en" sz="1800" u="none" cap="none" strike="noStrike">
                <a:solidFill>
                  <a:srgbClr val="000000"/>
                </a:solidFill>
                <a:highlight>
                  <a:srgbClr val="FFFFFF"/>
                </a:highlight>
                <a:latin typeface="Proxima Nova"/>
                <a:ea typeface="Proxima Nova"/>
                <a:cs typeface="Proxima Nova"/>
                <a:sym typeface="Proxima Nova"/>
              </a:rPr>
              <a:t>. In order to make this possible, frameworks are defined through abstractions with additional behavior built in.</a:t>
            </a:r>
            <a:endParaRPr b="0" i="0" sz="1800" u="none" cap="none" strike="noStrike">
              <a:solidFill>
                <a:srgbClr val="000000"/>
              </a:solidFill>
              <a:highlight>
                <a:srgbClr val="FFFFFF"/>
              </a:highlight>
              <a:latin typeface="Proxima Nova"/>
              <a:ea typeface="Proxima Nova"/>
              <a:cs typeface="Proxima Nova"/>
              <a:sym typeface="Proxima Nova"/>
            </a:endParaRPr>
          </a:p>
          <a:p>
            <a:pPr indent="457200" lvl="0" marL="0" marR="0" rtl="0" algn="just">
              <a:lnSpc>
                <a:spcPct val="100000"/>
              </a:lnSpc>
              <a:spcBef>
                <a:spcPts val="0"/>
              </a:spcBef>
              <a:spcAft>
                <a:spcPts val="0"/>
              </a:spcAft>
              <a:buClr>
                <a:srgbClr val="000000"/>
              </a:buClr>
              <a:buSzPts val="1800"/>
              <a:buFont typeface="Arial"/>
              <a:buNone/>
            </a:pPr>
            <a:r>
              <a:rPr b="0" i="0" lang="en" sz="1800" u="none" cap="none" strike="noStrike">
                <a:solidFill>
                  <a:srgbClr val="000000"/>
                </a:solidFill>
                <a:highlight>
                  <a:srgbClr val="FFFFFF"/>
                </a:highlight>
                <a:latin typeface="Proxima Nova"/>
                <a:ea typeface="Proxima Nova"/>
                <a:cs typeface="Proxima Nova"/>
                <a:sym typeface="Proxima Nova"/>
              </a:rPr>
              <a:t>If we want to </a:t>
            </a:r>
            <a:r>
              <a:rPr b="1" i="0" lang="en" sz="1800" u="none" cap="none" strike="noStrike">
                <a:solidFill>
                  <a:srgbClr val="000000"/>
                </a:solidFill>
                <a:highlight>
                  <a:srgbClr val="FFFFFF"/>
                </a:highlight>
                <a:latin typeface="Proxima Nova"/>
                <a:ea typeface="Proxima Nova"/>
                <a:cs typeface="Proxima Nova"/>
                <a:sym typeface="Proxima Nova"/>
              </a:rPr>
              <a:t>add our own behavior</a:t>
            </a:r>
            <a:r>
              <a:rPr b="0" i="0" lang="en" sz="1800" u="none" cap="none" strike="noStrike">
                <a:solidFill>
                  <a:srgbClr val="000000"/>
                </a:solidFill>
                <a:highlight>
                  <a:srgbClr val="FFFFFF"/>
                </a:highlight>
                <a:latin typeface="Proxima Nova"/>
                <a:ea typeface="Proxima Nova"/>
                <a:cs typeface="Proxima Nova"/>
                <a:sym typeface="Proxima Nova"/>
              </a:rPr>
              <a:t>, we need to </a:t>
            </a:r>
            <a:r>
              <a:rPr b="1" i="0" lang="en" sz="1800" u="none" cap="none" strike="noStrike">
                <a:solidFill>
                  <a:srgbClr val="000000"/>
                </a:solidFill>
                <a:highlight>
                  <a:srgbClr val="FFFFFF"/>
                </a:highlight>
                <a:latin typeface="Proxima Nova"/>
                <a:ea typeface="Proxima Nova"/>
                <a:cs typeface="Proxima Nova"/>
                <a:sym typeface="Proxima Nova"/>
              </a:rPr>
              <a:t>extend the classes of the framework</a:t>
            </a:r>
            <a:r>
              <a:rPr b="0" i="0" lang="en" sz="1800" u="none" cap="none" strike="noStrike">
                <a:solidFill>
                  <a:srgbClr val="000000"/>
                </a:solidFill>
                <a:highlight>
                  <a:srgbClr val="FFFFFF"/>
                </a:highlight>
                <a:latin typeface="Proxima Nova"/>
                <a:ea typeface="Proxima Nova"/>
                <a:cs typeface="Proxima Nova"/>
                <a:sym typeface="Proxima Nova"/>
              </a:rPr>
              <a:t> or plugin our own classes.</a:t>
            </a:r>
            <a:endParaRPr b="0" i="0" sz="1800" u="none" cap="none" strike="noStrike">
              <a:solidFill>
                <a:srgbClr val="000000"/>
              </a:solidFill>
              <a:latin typeface="Proxima Nova"/>
              <a:ea typeface="Proxima Nova"/>
              <a:cs typeface="Proxima Nova"/>
              <a:sym typeface="Proxima Nova"/>
            </a:endParaRPr>
          </a:p>
        </p:txBody>
      </p:sp>
      <p:pic>
        <p:nvPicPr>
          <p:cNvPr id="69" name="Shape 69"/>
          <p:cNvPicPr preferRelativeResize="0"/>
          <p:nvPr/>
        </p:nvPicPr>
        <p:blipFill rotWithShape="1">
          <a:blip r:embed="rId3">
            <a:alphaModFix/>
          </a:blip>
          <a:srcRect b="0" l="0" r="0" t="0"/>
          <a:stretch/>
        </p:blipFill>
        <p:spPr>
          <a:xfrm>
            <a:off x="5406300" y="1376600"/>
            <a:ext cx="3737700" cy="23902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123050"/>
            <a:ext cx="8520600" cy="49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400" u="none" cap="none" strike="noStrike">
                <a:solidFill>
                  <a:srgbClr val="000000"/>
                </a:solidFill>
                <a:latin typeface="Proxima Nova Semibold"/>
                <a:ea typeface="Proxima Nova Semibold"/>
                <a:cs typeface="Proxima Nova Semibold"/>
                <a:sym typeface="Proxima Nova Semibold"/>
              </a:rPr>
              <a:t>Spring Framework</a:t>
            </a:r>
            <a:endParaRPr b="0" i="0" sz="2400" u="none" cap="none" strike="noStrike">
              <a:solidFill>
                <a:srgbClr val="000000"/>
              </a:solidFill>
              <a:latin typeface="Proxima Nova Semibold"/>
              <a:ea typeface="Proxima Nova Semibold"/>
              <a:cs typeface="Proxima Nova Semibold"/>
              <a:sym typeface="Proxima Nova Semibold"/>
            </a:endParaRPr>
          </a:p>
        </p:txBody>
      </p:sp>
      <p:pic>
        <p:nvPicPr>
          <p:cNvPr id="75" name="Shape 75"/>
          <p:cNvPicPr preferRelativeResize="0"/>
          <p:nvPr/>
        </p:nvPicPr>
        <p:blipFill rotWithShape="1">
          <a:blip r:embed="rId3">
            <a:alphaModFix/>
          </a:blip>
          <a:srcRect b="0" l="0" r="0" t="0"/>
          <a:stretch/>
        </p:blipFill>
        <p:spPr>
          <a:xfrm>
            <a:off x="4158425" y="796675"/>
            <a:ext cx="4823137" cy="4216800"/>
          </a:xfrm>
          <a:prstGeom prst="rect">
            <a:avLst/>
          </a:prstGeom>
          <a:noFill/>
          <a:ln>
            <a:noFill/>
          </a:ln>
        </p:spPr>
      </p:pic>
      <p:sp>
        <p:nvSpPr>
          <p:cNvPr id="76" name="Shape 76"/>
          <p:cNvSpPr txBox="1"/>
          <p:nvPr/>
        </p:nvSpPr>
        <p:spPr>
          <a:xfrm>
            <a:off x="311700" y="1224475"/>
            <a:ext cx="3720000" cy="3361200"/>
          </a:xfrm>
          <a:prstGeom prst="rect">
            <a:avLst/>
          </a:prstGeom>
          <a:noFill/>
          <a:ln>
            <a:noFill/>
          </a:ln>
        </p:spPr>
        <p:txBody>
          <a:bodyPr anchorCtr="0" anchor="t" bIns="91425" lIns="91425" spcFirstLastPara="1" rIns="91425" wrap="square" tIns="91425">
            <a:noAutofit/>
          </a:bodyPr>
          <a:lstStyle/>
          <a:p>
            <a:pPr indent="457200" lvl="0" marL="0" marR="0" rtl="0" algn="just">
              <a:lnSpc>
                <a:spcPct val="100000"/>
              </a:lnSpc>
              <a:spcBef>
                <a:spcPts val="0"/>
              </a:spcBef>
              <a:spcAft>
                <a:spcPts val="0"/>
              </a:spcAft>
              <a:buClr>
                <a:srgbClr val="000000"/>
              </a:buClr>
              <a:buSzPts val="1800"/>
              <a:buFont typeface="Arial"/>
              <a:buNone/>
            </a:pPr>
            <a:r>
              <a:rPr b="1" i="0" lang="en" sz="1800" u="none" cap="none" strike="noStrike">
                <a:solidFill>
                  <a:srgbClr val="6FB147"/>
                </a:solidFill>
                <a:highlight>
                  <a:srgbClr val="FFFFFF"/>
                </a:highlight>
                <a:latin typeface="Varela Round"/>
                <a:ea typeface="Varela Round"/>
                <a:cs typeface="Varela Round"/>
                <a:sym typeface="Varela Round"/>
              </a:rPr>
              <a:t>Spring</a:t>
            </a:r>
            <a:r>
              <a:rPr b="0" i="0" lang="en" sz="1800" u="none" cap="none" strike="noStrike">
                <a:solidFill>
                  <a:schemeClr val="dk1"/>
                </a:solidFill>
                <a:highlight>
                  <a:srgbClr val="FFFFFF"/>
                </a:highlight>
                <a:latin typeface="Varela Round"/>
                <a:ea typeface="Varela Round"/>
                <a:cs typeface="Varela Round"/>
                <a:sym typeface="Varela Round"/>
              </a:rPr>
              <a:t> could potentially be a </a:t>
            </a:r>
            <a:r>
              <a:rPr b="1" i="0" lang="en" sz="1800" u="none" cap="none" strike="noStrike">
                <a:solidFill>
                  <a:schemeClr val="dk1"/>
                </a:solidFill>
                <a:highlight>
                  <a:srgbClr val="FFFFFF"/>
                </a:highlight>
                <a:latin typeface="Varela Round"/>
                <a:ea typeface="Varela Round"/>
                <a:cs typeface="Varela Round"/>
                <a:sym typeface="Varela Round"/>
              </a:rPr>
              <a:t>one-stop shop</a:t>
            </a:r>
            <a:r>
              <a:rPr b="0" i="0" lang="en" sz="1800" u="none" cap="none" strike="noStrike">
                <a:solidFill>
                  <a:schemeClr val="dk1"/>
                </a:solidFill>
                <a:highlight>
                  <a:srgbClr val="FFFFFF"/>
                </a:highlight>
                <a:latin typeface="Varela Round"/>
                <a:ea typeface="Varela Round"/>
                <a:cs typeface="Varela Round"/>
                <a:sym typeface="Varela Round"/>
              </a:rPr>
              <a:t> for all your enterprise applications. </a:t>
            </a:r>
            <a:endParaRPr b="0" i="0" sz="1800" u="none" cap="none" strike="noStrike">
              <a:solidFill>
                <a:schemeClr val="dk1"/>
              </a:solidFill>
              <a:highlight>
                <a:srgbClr val="FFFFFF"/>
              </a:highlight>
              <a:latin typeface="Varela Round"/>
              <a:ea typeface="Varela Round"/>
              <a:cs typeface="Varela Round"/>
              <a:sym typeface="Varela Round"/>
            </a:endParaRPr>
          </a:p>
          <a:p>
            <a:pPr indent="457200" lvl="0" marL="0" marR="0" rtl="0" algn="just">
              <a:lnSpc>
                <a:spcPct val="100000"/>
              </a:lnSpc>
              <a:spcBef>
                <a:spcPts val="0"/>
              </a:spcBef>
              <a:spcAft>
                <a:spcPts val="0"/>
              </a:spcAft>
              <a:buClr>
                <a:srgbClr val="000000"/>
              </a:buClr>
              <a:buSzPts val="1800"/>
              <a:buFont typeface="Arial"/>
              <a:buNone/>
            </a:pPr>
            <a:r>
              <a:rPr b="0" i="0" lang="en" sz="1800" u="none" cap="none" strike="noStrike">
                <a:solidFill>
                  <a:schemeClr val="dk1"/>
                </a:solidFill>
                <a:highlight>
                  <a:srgbClr val="FFFFFF"/>
                </a:highlight>
                <a:latin typeface="Varela Round"/>
                <a:ea typeface="Varela Round"/>
                <a:cs typeface="Varela Round"/>
                <a:sym typeface="Varela Round"/>
              </a:rPr>
              <a:t>However, </a:t>
            </a:r>
            <a:r>
              <a:rPr b="1" i="0" lang="en" sz="1800" u="none" cap="none" strike="noStrike">
                <a:solidFill>
                  <a:srgbClr val="6FB147"/>
                </a:solidFill>
                <a:highlight>
                  <a:srgbClr val="FFFFFF"/>
                </a:highlight>
                <a:latin typeface="Varela Round"/>
                <a:ea typeface="Varela Round"/>
                <a:cs typeface="Varela Round"/>
                <a:sym typeface="Varela Round"/>
              </a:rPr>
              <a:t>Spring</a:t>
            </a:r>
            <a:r>
              <a:rPr b="0" i="0" lang="en" sz="1800" u="none" cap="none" strike="noStrike">
                <a:solidFill>
                  <a:schemeClr val="dk1"/>
                </a:solidFill>
                <a:highlight>
                  <a:srgbClr val="FFFFFF"/>
                </a:highlight>
                <a:latin typeface="Varela Round"/>
                <a:ea typeface="Varela Round"/>
                <a:cs typeface="Varela Round"/>
                <a:sym typeface="Varela Round"/>
              </a:rPr>
              <a:t> is </a:t>
            </a:r>
            <a:r>
              <a:rPr b="1" i="0" lang="en" sz="1800" u="none" cap="none" strike="noStrike">
                <a:solidFill>
                  <a:schemeClr val="dk1"/>
                </a:solidFill>
                <a:highlight>
                  <a:srgbClr val="FFFFFF"/>
                </a:highlight>
                <a:latin typeface="Varela Round"/>
                <a:ea typeface="Varela Round"/>
                <a:cs typeface="Varela Round"/>
                <a:sym typeface="Varela Round"/>
              </a:rPr>
              <a:t>modular</a:t>
            </a:r>
            <a:r>
              <a:rPr b="0" i="0" lang="en" sz="1800" u="none" cap="none" strike="noStrike">
                <a:solidFill>
                  <a:schemeClr val="dk1"/>
                </a:solidFill>
                <a:highlight>
                  <a:srgbClr val="FFFFFF"/>
                </a:highlight>
                <a:latin typeface="Varela Round"/>
                <a:ea typeface="Varela Round"/>
                <a:cs typeface="Varela Round"/>
                <a:sym typeface="Varela Round"/>
              </a:rPr>
              <a:t>, allowing you to pick and choose which modules are applicable to you, without having to bring in the rest. The </a:t>
            </a:r>
            <a:r>
              <a:rPr b="1" i="0" lang="en" sz="1800" u="none" cap="none" strike="noStrike">
                <a:solidFill>
                  <a:srgbClr val="6FB147"/>
                </a:solidFill>
                <a:highlight>
                  <a:srgbClr val="FFFFFF"/>
                </a:highlight>
                <a:latin typeface="Varela Round"/>
                <a:ea typeface="Varela Round"/>
                <a:cs typeface="Varela Round"/>
                <a:sym typeface="Varela Round"/>
              </a:rPr>
              <a:t>Spring Framework</a:t>
            </a:r>
            <a:r>
              <a:rPr b="0" i="0" lang="en" sz="1800" u="none" cap="none" strike="noStrike">
                <a:solidFill>
                  <a:schemeClr val="dk1"/>
                </a:solidFill>
                <a:highlight>
                  <a:srgbClr val="FFFFFF"/>
                </a:highlight>
                <a:latin typeface="Varela Round"/>
                <a:ea typeface="Varela Round"/>
                <a:cs typeface="Varela Round"/>
                <a:sym typeface="Varela Round"/>
              </a:rPr>
              <a:t> provides about </a:t>
            </a:r>
            <a:r>
              <a:rPr b="1" i="0" lang="en" sz="1800" u="none" cap="none" strike="noStrike">
                <a:solidFill>
                  <a:schemeClr val="dk1"/>
                </a:solidFill>
                <a:highlight>
                  <a:srgbClr val="FFFFFF"/>
                </a:highlight>
                <a:latin typeface="Varela Round"/>
                <a:ea typeface="Varela Round"/>
                <a:cs typeface="Varela Round"/>
                <a:sym typeface="Varela Round"/>
              </a:rPr>
              <a:t>20 modules</a:t>
            </a:r>
            <a:r>
              <a:rPr b="0" i="0" lang="en" sz="1800" u="none" cap="none" strike="noStrike">
                <a:solidFill>
                  <a:schemeClr val="dk1"/>
                </a:solidFill>
                <a:highlight>
                  <a:srgbClr val="FFFFFF"/>
                </a:highlight>
                <a:latin typeface="Varela Round"/>
                <a:ea typeface="Varela Round"/>
                <a:cs typeface="Varela Round"/>
                <a:sym typeface="Varela Round"/>
              </a:rPr>
              <a:t> which can be used based on an application requirement.</a:t>
            </a:r>
            <a:endParaRPr b="0" i="0" sz="1800" u="none" cap="none" strike="noStrike">
              <a:solidFill>
                <a:srgbClr val="000000"/>
              </a:solidFill>
              <a:latin typeface="Varela Round"/>
              <a:ea typeface="Varela Round"/>
              <a:cs typeface="Varela Round"/>
              <a:sym typeface="Varela Roun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203400"/>
            <a:ext cx="8520600" cy="41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800" u="none" cap="none" strike="noStrike">
                <a:solidFill>
                  <a:schemeClr val="dk1"/>
                </a:solidFill>
                <a:latin typeface="Proxima Nova Semibold"/>
                <a:ea typeface="Proxima Nova Semibold"/>
                <a:cs typeface="Proxima Nova Semibold"/>
                <a:sym typeface="Proxima Nova Semibold"/>
              </a:rPr>
              <a:t>what we care about</a:t>
            </a:r>
            <a:endParaRPr b="0" i="0" sz="1800" u="none" cap="none" strike="noStrike">
              <a:solidFill>
                <a:schemeClr val="dk1"/>
              </a:solidFill>
              <a:latin typeface="Proxima Nova Semibold"/>
              <a:ea typeface="Proxima Nova Semibold"/>
              <a:cs typeface="Proxima Nova Semibold"/>
              <a:sym typeface="Proxima Nova Semibold"/>
            </a:endParaRPr>
          </a:p>
        </p:txBody>
      </p:sp>
      <p:pic>
        <p:nvPicPr>
          <p:cNvPr id="82" name="Shape 82"/>
          <p:cNvPicPr preferRelativeResize="0"/>
          <p:nvPr/>
        </p:nvPicPr>
        <p:blipFill rotWithShape="1">
          <a:blip r:embed="rId3">
            <a:alphaModFix/>
          </a:blip>
          <a:srcRect b="0" l="0" r="0" t="0"/>
          <a:stretch/>
        </p:blipFill>
        <p:spPr>
          <a:xfrm>
            <a:off x="152400" y="704850"/>
            <a:ext cx="4427950" cy="4286250"/>
          </a:xfrm>
          <a:prstGeom prst="rect">
            <a:avLst/>
          </a:prstGeom>
          <a:noFill/>
          <a:ln>
            <a:noFill/>
          </a:ln>
        </p:spPr>
      </p:pic>
      <p:sp>
        <p:nvSpPr>
          <p:cNvPr id="83" name="Shape 83"/>
          <p:cNvSpPr/>
          <p:nvPr/>
        </p:nvSpPr>
        <p:spPr>
          <a:xfrm>
            <a:off x="1914725" y="1601875"/>
            <a:ext cx="2277600" cy="2628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 name="Shape 84"/>
          <p:cNvSpPr/>
          <p:nvPr/>
        </p:nvSpPr>
        <p:spPr>
          <a:xfrm>
            <a:off x="1163850" y="2915900"/>
            <a:ext cx="1201500" cy="1878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Shape 85"/>
          <p:cNvCxnSpPr/>
          <p:nvPr/>
        </p:nvCxnSpPr>
        <p:spPr>
          <a:xfrm>
            <a:off x="4572000" y="995775"/>
            <a:ext cx="0" cy="3704400"/>
          </a:xfrm>
          <a:prstGeom prst="straightConnector1">
            <a:avLst/>
          </a:prstGeom>
          <a:noFill/>
          <a:ln cap="flat" cmpd="sng" w="9525">
            <a:solidFill>
              <a:schemeClr val="dk2"/>
            </a:solidFill>
            <a:prstDash val="solid"/>
            <a:round/>
            <a:headEnd len="sm" w="sm" type="none"/>
            <a:tailEnd len="sm" w="sm" type="none"/>
          </a:ln>
        </p:spPr>
      </p:cxnSp>
      <p:sp>
        <p:nvSpPr>
          <p:cNvPr id="86" name="Shape 86"/>
          <p:cNvSpPr txBox="1"/>
          <p:nvPr/>
        </p:nvSpPr>
        <p:spPr>
          <a:xfrm>
            <a:off x="4818125" y="2165025"/>
            <a:ext cx="4326000" cy="10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A64D79"/>
                </a:solidFill>
                <a:latin typeface="Arial"/>
                <a:ea typeface="Arial"/>
                <a:cs typeface="Arial"/>
                <a:sym typeface="Arial"/>
              </a:rPr>
              <a:t>public</a:t>
            </a:r>
            <a:r>
              <a:rPr b="0" i="0" lang="en" sz="1000" u="none" cap="none" strike="noStrike">
                <a:solidFill>
                  <a:srgbClr val="A64D79"/>
                </a:solidFill>
                <a:latin typeface="Arial"/>
                <a:ea typeface="Arial"/>
                <a:cs typeface="Arial"/>
                <a:sym typeface="Arial"/>
              </a:rPr>
              <a:t> </a:t>
            </a:r>
            <a:r>
              <a:rPr b="1" i="0" lang="en" sz="1000" u="none" cap="none" strike="noStrike">
                <a:solidFill>
                  <a:srgbClr val="A64D79"/>
                </a:solidFill>
                <a:latin typeface="Arial"/>
                <a:ea typeface="Arial"/>
                <a:cs typeface="Arial"/>
                <a:sym typeface="Arial"/>
              </a:rPr>
              <a:t>interface</a:t>
            </a:r>
            <a:r>
              <a:rPr b="0" i="0" lang="en" sz="1000" u="none" cap="none" strike="noStrike">
                <a:solidFill>
                  <a:schemeClr val="dk1"/>
                </a:solidFill>
                <a:latin typeface="Arial"/>
                <a:ea typeface="Arial"/>
                <a:cs typeface="Arial"/>
                <a:sym typeface="Arial"/>
              </a:rPr>
              <a:t> CarRepository </a:t>
            </a:r>
            <a:r>
              <a:rPr b="1" i="0" lang="en" sz="1000" u="none" cap="none" strike="noStrike">
                <a:solidFill>
                  <a:srgbClr val="A64D79"/>
                </a:solidFill>
                <a:latin typeface="Arial"/>
                <a:ea typeface="Arial"/>
                <a:cs typeface="Arial"/>
                <a:sym typeface="Arial"/>
              </a:rPr>
              <a:t>extends</a:t>
            </a:r>
            <a:r>
              <a:rPr b="0" i="0" lang="en" sz="1000" u="none" cap="none" strike="noStrike">
                <a:solidFill>
                  <a:schemeClr val="dk1"/>
                </a:solidFill>
                <a:latin typeface="Arial"/>
                <a:ea typeface="Arial"/>
                <a:cs typeface="Arial"/>
                <a:sym typeface="Arial"/>
              </a:rPr>
              <a:t> </a:t>
            </a:r>
            <a:r>
              <a:rPr b="1" i="0" lang="en" sz="1000" u="none" cap="none" strike="noStrike">
                <a:solidFill>
                  <a:schemeClr val="dk1"/>
                </a:solidFill>
                <a:latin typeface="Arial"/>
                <a:ea typeface="Arial"/>
                <a:cs typeface="Arial"/>
                <a:sym typeface="Arial"/>
              </a:rPr>
              <a:t>CrudRepository</a:t>
            </a:r>
            <a:r>
              <a:rPr b="0" i="0" lang="en" sz="1000" u="none" cap="none" strike="noStrike">
                <a:solidFill>
                  <a:schemeClr val="dk1"/>
                </a:solidFill>
                <a:latin typeface="Arial"/>
                <a:ea typeface="Arial"/>
                <a:cs typeface="Arial"/>
                <a:sym typeface="Arial"/>
              </a:rPr>
              <a:t>&lt;Car,Long&gt;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Arial"/>
                <a:ea typeface="Arial"/>
                <a:cs typeface="Arial"/>
                <a:sym typeface="Arial"/>
              </a:rPr>
              <a:t>    Car findById(Long </a:t>
            </a:r>
            <a:r>
              <a:rPr b="0" i="0" lang="en" sz="1000" u="none" cap="none" strike="noStrike">
                <a:solidFill>
                  <a:srgbClr val="B45F06"/>
                </a:solidFill>
                <a:latin typeface="Arial"/>
                <a:ea typeface="Arial"/>
                <a:cs typeface="Arial"/>
                <a:sym typeface="Arial"/>
              </a:rPr>
              <a:t>carId</a:t>
            </a: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2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2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90" name="Shape 90"/>
        <p:cNvGrpSpPr/>
        <p:nvPr/>
      </p:nvGrpSpPr>
      <p:grpSpPr>
        <a:xfrm>
          <a:off x="0" y="0"/>
          <a:ext cx="0" cy="0"/>
          <a:chOff x="0" y="0"/>
          <a:chExt cx="0" cy="0"/>
        </a:xfrm>
      </p:grpSpPr>
      <p:sp>
        <p:nvSpPr>
          <p:cNvPr id="91" name="Shape 91"/>
          <p:cNvSpPr txBox="1"/>
          <p:nvPr/>
        </p:nvSpPr>
        <p:spPr>
          <a:xfrm>
            <a:off x="1988700" y="1626300"/>
            <a:ext cx="5166600" cy="1890900"/>
          </a:xfrm>
          <a:prstGeom prst="rect">
            <a:avLst/>
          </a:prstGeom>
          <a:noFill/>
          <a:ln>
            <a:noFill/>
          </a:ln>
        </p:spPr>
        <p:txBody>
          <a:bodyPr anchorCtr="0" anchor="t" bIns="91425" lIns="91425" spcFirstLastPara="1" rIns="91425" wrap="square" tIns="91425">
            <a:noAutofit/>
          </a:bodyPr>
          <a:lstStyle/>
          <a:p>
            <a:pPr indent="0" lvl="0" marL="0" marR="0" rtl="0" algn="ctr">
              <a:lnSpc>
                <a:spcPct val="97826"/>
              </a:lnSpc>
              <a:spcBef>
                <a:spcPts val="0"/>
              </a:spcBef>
              <a:spcAft>
                <a:spcPts val="1100"/>
              </a:spcAft>
              <a:buClr>
                <a:srgbClr val="000000"/>
              </a:buClr>
              <a:buSzPts val="5200"/>
              <a:buFont typeface="Arial"/>
              <a:buNone/>
            </a:pPr>
            <a:r>
              <a:rPr lang="en" sz="5200">
                <a:solidFill>
                  <a:srgbClr val="FFFFFF"/>
                </a:solidFill>
                <a:latin typeface="Proxima Nova Semibold"/>
                <a:ea typeface="Proxima Nova Semibold"/>
                <a:cs typeface="Proxima Nova Semibold"/>
                <a:sym typeface="Proxima Nova Semibold"/>
              </a:rPr>
              <a:t>Inversion of Control</a:t>
            </a:r>
            <a:endParaRPr b="0" i="0" sz="5200" u="none" cap="none" strike="noStrike">
              <a:solidFill>
                <a:srgbClr val="FFFFFF"/>
              </a:solidFill>
              <a:latin typeface="Proxima Nova Semibold"/>
              <a:ea typeface="Proxima Nova Semibold"/>
              <a:cs typeface="Proxima Nova Semibold"/>
              <a:sym typeface="Proxima Nova Semibo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95" name="Shape 95"/>
        <p:cNvGrpSpPr/>
        <p:nvPr/>
      </p:nvGrpSpPr>
      <p:grpSpPr>
        <a:xfrm>
          <a:off x="0" y="0"/>
          <a:ext cx="0" cy="0"/>
          <a:chOff x="0" y="0"/>
          <a:chExt cx="0" cy="0"/>
        </a:xfrm>
      </p:grpSpPr>
      <p:sp>
        <p:nvSpPr>
          <p:cNvPr id="96" name="Shape 96"/>
          <p:cNvSpPr txBox="1"/>
          <p:nvPr/>
        </p:nvSpPr>
        <p:spPr>
          <a:xfrm>
            <a:off x="1988700" y="1166050"/>
            <a:ext cx="5166600" cy="1890900"/>
          </a:xfrm>
          <a:prstGeom prst="rect">
            <a:avLst/>
          </a:prstGeom>
          <a:noFill/>
          <a:ln>
            <a:noFill/>
          </a:ln>
        </p:spPr>
        <p:txBody>
          <a:bodyPr anchorCtr="0" anchor="t" bIns="91425" lIns="91425" spcFirstLastPara="1" rIns="91425" wrap="square" tIns="91425">
            <a:noAutofit/>
          </a:bodyPr>
          <a:lstStyle/>
          <a:p>
            <a:pPr indent="0" lvl="0" marL="0" marR="0" rtl="0" algn="ctr">
              <a:lnSpc>
                <a:spcPct val="97826"/>
              </a:lnSpc>
              <a:spcBef>
                <a:spcPts val="0"/>
              </a:spcBef>
              <a:spcAft>
                <a:spcPts val="1100"/>
              </a:spcAft>
              <a:buClr>
                <a:srgbClr val="000000"/>
              </a:buClr>
              <a:buSzPts val="5200"/>
              <a:buFont typeface="Arial"/>
              <a:buNone/>
            </a:pPr>
            <a:r>
              <a:rPr lang="en" sz="5200">
                <a:solidFill>
                  <a:srgbClr val="FFFFFF"/>
                </a:solidFill>
                <a:latin typeface="Proxima Nova Semibold"/>
                <a:ea typeface="Proxima Nova Semibold"/>
                <a:cs typeface="Proxima Nova Semibold"/>
                <a:sym typeface="Proxima Nova Semibold"/>
              </a:rPr>
              <a:t>Dependency Injection</a:t>
            </a:r>
            <a:endParaRPr b="0" i="0" sz="5200" u="none" cap="none" strike="noStrike">
              <a:solidFill>
                <a:srgbClr val="FFFFFF"/>
              </a:solidFill>
              <a:latin typeface="Proxima Nova Semibold"/>
              <a:ea typeface="Proxima Nova Semibold"/>
              <a:cs typeface="Proxima Nova Semibold"/>
              <a:sym typeface="Proxima Nova Semibold"/>
            </a:endParaRPr>
          </a:p>
        </p:txBody>
      </p:sp>
      <p:sp>
        <p:nvSpPr>
          <p:cNvPr id="97" name="Shape 97"/>
          <p:cNvSpPr txBox="1"/>
          <p:nvPr/>
        </p:nvSpPr>
        <p:spPr>
          <a:xfrm>
            <a:off x="3340650" y="3525900"/>
            <a:ext cx="2462700" cy="734700"/>
          </a:xfrm>
          <a:prstGeom prst="rect">
            <a:avLst/>
          </a:prstGeom>
          <a:noFill/>
          <a:ln>
            <a:noFill/>
          </a:ln>
        </p:spPr>
        <p:txBody>
          <a:bodyPr anchorCtr="0" anchor="t" bIns="91425" lIns="91425" spcFirstLastPara="1" rIns="91425" wrap="square" tIns="91425">
            <a:noAutofit/>
          </a:bodyPr>
          <a:lstStyle/>
          <a:p>
            <a:pPr indent="-457200" lvl="0" marL="457200">
              <a:spcBef>
                <a:spcPts val="0"/>
              </a:spcBef>
              <a:spcAft>
                <a:spcPts val="0"/>
              </a:spcAft>
              <a:buClr>
                <a:srgbClr val="FFFFFF"/>
              </a:buClr>
              <a:buSzPts val="3600"/>
              <a:buChar char="+"/>
            </a:pPr>
            <a:r>
              <a:rPr lang="en" sz="3600">
                <a:solidFill>
                  <a:srgbClr val="6FB147"/>
                </a:solidFill>
              </a:rPr>
              <a:t>JSR</a:t>
            </a:r>
            <a:r>
              <a:rPr lang="en" sz="3600">
                <a:solidFill>
                  <a:srgbClr val="FFFFFF"/>
                </a:solidFill>
              </a:rPr>
              <a:t> 330</a:t>
            </a:r>
            <a:endParaRPr sz="3600">
              <a:solidFill>
                <a:srgbClr val="FFFFFF"/>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82100"/>
            <a:ext cx="85206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800" u="none" cap="none" strike="noStrike">
                <a:solidFill>
                  <a:schemeClr val="dk1"/>
                </a:solidFill>
                <a:latin typeface="Proxima Nova Semibold"/>
                <a:ea typeface="Proxima Nova Semibold"/>
                <a:cs typeface="Proxima Nova Semibold"/>
                <a:sym typeface="Proxima Nova Semibold"/>
              </a:rPr>
              <a:t>Inversion of Control? Dependency Injection? </a:t>
            </a:r>
            <a:endParaRPr b="0" i="0" sz="1800" u="none" cap="none" strike="noStrike">
              <a:solidFill>
                <a:schemeClr val="dk1"/>
              </a:solidFill>
              <a:latin typeface="Proxima Nova Semibold"/>
              <a:ea typeface="Proxima Nova Semibold"/>
              <a:cs typeface="Proxima Nova Semibold"/>
              <a:sym typeface="Proxima Nova Semibold"/>
            </a:endParaRPr>
          </a:p>
        </p:txBody>
      </p:sp>
      <p:pic>
        <p:nvPicPr>
          <p:cNvPr id="103" name="Shape 103"/>
          <p:cNvPicPr preferRelativeResize="0"/>
          <p:nvPr/>
        </p:nvPicPr>
        <p:blipFill rotWithShape="1">
          <a:blip r:embed="rId3">
            <a:alphaModFix/>
          </a:blip>
          <a:srcRect b="0" l="0" r="0" t="0"/>
          <a:stretch/>
        </p:blipFill>
        <p:spPr>
          <a:xfrm>
            <a:off x="5070225" y="704850"/>
            <a:ext cx="4073768" cy="4286250"/>
          </a:xfrm>
          <a:prstGeom prst="rect">
            <a:avLst/>
          </a:prstGeom>
          <a:noFill/>
          <a:ln>
            <a:noFill/>
          </a:ln>
        </p:spPr>
      </p:pic>
      <p:sp>
        <p:nvSpPr>
          <p:cNvPr id="104" name="Shape 104"/>
          <p:cNvSpPr txBox="1"/>
          <p:nvPr/>
        </p:nvSpPr>
        <p:spPr>
          <a:xfrm>
            <a:off x="275238" y="3611950"/>
            <a:ext cx="4486800" cy="123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Proxima Nova Semibold"/>
                <a:ea typeface="Proxima Nova Semibold"/>
                <a:cs typeface="Proxima Nova Semibold"/>
                <a:sym typeface="Proxima Nova Semibold"/>
              </a:rPr>
              <a:t>https://martinfowler.com/articles/injection.html</a:t>
            </a:r>
            <a:endParaRPr b="0" i="0" sz="3000" u="none" cap="none" strike="noStrike">
              <a:solidFill>
                <a:srgbClr val="000000"/>
              </a:solidFill>
              <a:latin typeface="Proxima Nova Semibold"/>
              <a:ea typeface="Proxima Nova Semibold"/>
              <a:cs typeface="Proxima Nova Semibold"/>
              <a:sym typeface="Proxima Nova Semibold"/>
            </a:endParaRPr>
          </a:p>
        </p:txBody>
      </p:sp>
      <p:pic>
        <p:nvPicPr>
          <p:cNvPr id="105" name="Shape 105"/>
          <p:cNvPicPr preferRelativeResize="0"/>
          <p:nvPr/>
        </p:nvPicPr>
        <p:blipFill rotWithShape="1">
          <a:blip r:embed="rId4">
            <a:alphaModFix/>
          </a:blip>
          <a:srcRect b="0" l="0" r="0" t="0"/>
          <a:stretch/>
        </p:blipFill>
        <p:spPr>
          <a:xfrm>
            <a:off x="118025" y="704850"/>
            <a:ext cx="4801225" cy="26727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302E"/>
        </a:solidFill>
      </p:bgPr>
    </p:bg>
    <p:spTree>
      <p:nvGrpSpPr>
        <p:cNvPr id="109" name="Shape 109"/>
        <p:cNvGrpSpPr/>
        <p:nvPr/>
      </p:nvGrpSpPr>
      <p:grpSpPr>
        <a:xfrm>
          <a:off x="0" y="0"/>
          <a:ext cx="0" cy="0"/>
          <a:chOff x="0" y="0"/>
          <a:chExt cx="0" cy="0"/>
        </a:xfrm>
      </p:grpSpPr>
      <p:sp>
        <p:nvSpPr>
          <p:cNvPr id="110" name="Shape 110"/>
          <p:cNvSpPr txBox="1"/>
          <p:nvPr/>
        </p:nvSpPr>
        <p:spPr>
          <a:xfrm>
            <a:off x="1634550" y="1626300"/>
            <a:ext cx="5874900" cy="1890900"/>
          </a:xfrm>
          <a:prstGeom prst="rect">
            <a:avLst/>
          </a:prstGeom>
          <a:noFill/>
          <a:ln>
            <a:noFill/>
          </a:ln>
        </p:spPr>
        <p:txBody>
          <a:bodyPr anchorCtr="0" anchor="t" bIns="91425" lIns="91425" spcFirstLastPara="1" rIns="91425" wrap="square" tIns="91425">
            <a:noAutofit/>
          </a:bodyPr>
          <a:lstStyle/>
          <a:p>
            <a:pPr indent="0" lvl="0" marL="0" marR="0" rtl="0" algn="ctr">
              <a:lnSpc>
                <a:spcPct val="97826"/>
              </a:lnSpc>
              <a:spcBef>
                <a:spcPts val="0"/>
              </a:spcBef>
              <a:spcAft>
                <a:spcPts val="1100"/>
              </a:spcAft>
              <a:buClr>
                <a:srgbClr val="000000"/>
              </a:buClr>
              <a:buSzPts val="5200"/>
              <a:buFont typeface="Arial"/>
              <a:buNone/>
            </a:pPr>
            <a:r>
              <a:rPr lang="en" sz="5200">
                <a:solidFill>
                  <a:srgbClr val="6FB147"/>
                </a:solidFill>
                <a:latin typeface="Proxima Nova Semibold"/>
                <a:ea typeface="Proxima Nova Semibold"/>
                <a:cs typeface="Proxima Nova Semibold"/>
                <a:sym typeface="Proxima Nova Semibold"/>
              </a:rPr>
              <a:t>The IoC Container</a:t>
            </a:r>
            <a:r>
              <a:rPr lang="en" sz="5200">
                <a:solidFill>
                  <a:srgbClr val="FFFFFF"/>
                </a:solidFill>
                <a:latin typeface="Proxima Nova Semibold"/>
                <a:ea typeface="Proxima Nova Semibold"/>
                <a:cs typeface="Proxima Nova Semibold"/>
                <a:sym typeface="Proxima Nova Semibold"/>
              </a:rPr>
              <a:t> and Bean Scopes</a:t>
            </a:r>
            <a:endParaRPr b="0" i="0" sz="5200" u="none" cap="none" strike="noStrike">
              <a:solidFill>
                <a:srgbClr val="FFFFFF"/>
              </a:solidFill>
              <a:latin typeface="Proxima Nova Semibold"/>
              <a:ea typeface="Proxima Nova Semibold"/>
              <a:cs typeface="Proxima Nova Semibold"/>
              <a:sym typeface="Proxima Nova Semibo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